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9" r:id="rId3"/>
    <p:sldId id="410" r:id="rId4"/>
    <p:sldId id="391" r:id="rId5"/>
    <p:sldId id="392" r:id="rId6"/>
    <p:sldId id="393" r:id="rId7"/>
    <p:sldId id="411" r:id="rId8"/>
    <p:sldId id="394" r:id="rId9"/>
    <p:sldId id="408" r:id="rId10"/>
    <p:sldId id="400" r:id="rId11"/>
    <p:sldId id="403" r:id="rId12"/>
    <p:sldId id="404" r:id="rId13"/>
    <p:sldId id="412" r:id="rId14"/>
    <p:sldId id="409" r:id="rId15"/>
    <p:sldId id="414" r:id="rId16"/>
    <p:sldId id="398" r:id="rId17"/>
    <p:sldId id="386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0000"/>
    <a:srgbClr val="003366"/>
    <a:srgbClr val="89A4A7"/>
    <a:srgbClr val="FFCCFF"/>
    <a:srgbClr val="FFFF99"/>
    <a:srgbClr val="0066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569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pPr>
              <a:defRPr/>
            </a:pPr>
            <a:fld id="{4965C23C-0FC8-473A-81A3-B117DCAED5B5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pPr>
              <a:defRPr/>
            </a:pPr>
            <a:fld id="{0117FC48-A97B-4CF3-A022-1B182734E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27F4DB88-94DE-4D29-847F-0CAD9816C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B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8A49B-EAFB-4F0D-8BB1-51DF611C6DF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B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4D975-06A9-46CF-9B23-CEF6F48D288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2479-6D62-4ED2-955D-70DDB5396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42852"/>
            <a:ext cx="8926388" cy="7143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2542" cy="52917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B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DF0C-2CBC-44B1-A49C-60F61D9B0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89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67ADA-DE1E-4788-AA25-4706A6B8E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000492" cy="714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EF73-A1EF-4240-8354-65D5E5AB0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5D4D-52BB-4497-9B97-643E93958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5"/>
          <p:cNvSpPr txBox="1">
            <a:spLocks noChangeArrowheads="1"/>
          </p:cNvSpPr>
          <p:nvPr userDrawn="1"/>
        </p:nvSpPr>
        <p:spPr bwMode="auto">
          <a:xfrm>
            <a:off x="0" y="6572250"/>
            <a:ext cx="795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sz="1200" i="1" dirty="0">
                <a:latin typeface="Calibri" pitchFamily="34" charset="0"/>
              </a:rPr>
              <a:t>Dražen </a:t>
            </a:r>
            <a:r>
              <a:rPr lang="en-US" sz="1200" i="1" dirty="0">
                <a:latin typeface="Calibri" pitchFamily="34" charset="0"/>
              </a:rPr>
              <a:t>Br</a:t>
            </a:r>
            <a:r>
              <a:rPr lang="sr-Latn-CS" sz="1200" i="1" dirty="0">
                <a:latin typeface="Calibri" pitchFamily="34" charset="0"/>
              </a:rPr>
              <a:t>đ</a:t>
            </a:r>
            <a:r>
              <a:rPr lang="en-US" sz="1200" i="1" dirty="0" err="1">
                <a:latin typeface="Calibri" pitchFamily="34" charset="0"/>
              </a:rPr>
              <a:t>anin</a:t>
            </a:r>
            <a:r>
              <a:rPr lang="en-US" sz="1200" i="1" dirty="0">
                <a:latin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sr-Latn-BA" sz="1200" b="1" i="1" dirty="0">
                <a:latin typeface="Calibri" pitchFamily="34" charset="0"/>
              </a:rPr>
              <a:t>Automatizovano projektovanje konceptualnog modela baze podataka na osnovu poslovnog modela</a:t>
            </a:r>
            <a:endParaRPr lang="en-US" sz="1200" b="1" i="1" dirty="0"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763" y="954088"/>
            <a:ext cx="9144000" cy="15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638" y="6503988"/>
            <a:ext cx="9180513" cy="15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4175" y="6524625"/>
            <a:ext cx="113982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233ED-8D3F-47D3-A01A-C90173753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142875"/>
            <a:ext cx="8963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125538"/>
            <a:ext cx="88566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0" y="6508750"/>
            <a:ext cx="431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46286F-9019-4ED6-AAA1-E66DB648B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5371" name="Text Box 75"/>
          <p:cNvSpPr txBox="1">
            <a:spLocks noChangeArrowheads="1"/>
          </p:cNvSpPr>
          <p:nvPr userDrawn="1"/>
        </p:nvSpPr>
        <p:spPr bwMode="auto">
          <a:xfrm>
            <a:off x="0" y="6511925"/>
            <a:ext cx="8712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200" i="1" smtClean="0">
                <a:solidFill>
                  <a:srgbClr val="003366"/>
                </a:solidFill>
                <a:latin typeface="Calibri" pitchFamily="34" charset="0"/>
              </a:rPr>
              <a:t>Banjac, Brdjanin </a:t>
            </a:r>
            <a:r>
              <a:rPr lang="en-US" sz="1200" i="1" dirty="0">
                <a:solidFill>
                  <a:srgbClr val="003366"/>
                </a:solidFill>
                <a:latin typeface="Calibri" pitchFamily="34" charset="0"/>
              </a:rPr>
              <a:t>and Maric</a:t>
            </a:r>
            <a:r>
              <a:rPr lang="en-US" sz="1200" i="1">
                <a:solidFill>
                  <a:srgbClr val="003366"/>
                </a:solidFill>
                <a:latin typeface="Calibri" pitchFamily="34" charset="0"/>
              </a:rPr>
              <a:t>: </a:t>
            </a:r>
            <a:r>
              <a:rPr lang="en-US" sz="1200" b="1" i="1" smtClean="0">
                <a:solidFill>
                  <a:srgbClr val="003366"/>
                </a:solidFill>
                <a:latin typeface="Calibri" pitchFamily="34" charset="0"/>
              </a:rPr>
              <a:t>Automatic generation </a:t>
            </a:r>
            <a:r>
              <a:rPr lang="en-US" sz="1200" b="1" i="1">
                <a:solidFill>
                  <a:srgbClr val="003366"/>
                </a:solidFill>
                <a:latin typeface="Calibri" pitchFamily="34" charset="0"/>
              </a:rPr>
              <a:t>of </a:t>
            </a:r>
            <a:r>
              <a:rPr lang="en-US" sz="1200" b="1" i="1" smtClean="0">
                <a:solidFill>
                  <a:srgbClr val="003366"/>
                </a:solidFill>
                <a:latin typeface="Calibri" pitchFamily="34" charset="0"/>
              </a:rPr>
              <a:t>conceptual database model based </a:t>
            </a:r>
            <a:r>
              <a:rPr lang="en-US" sz="1200" b="1" i="1">
                <a:solidFill>
                  <a:srgbClr val="003366"/>
                </a:solidFill>
                <a:latin typeface="Calibri" pitchFamily="34" charset="0"/>
              </a:rPr>
              <a:t>on </a:t>
            </a:r>
            <a:r>
              <a:rPr lang="en-US" sz="1200" b="1" i="1" smtClean="0">
                <a:solidFill>
                  <a:srgbClr val="003366"/>
                </a:solidFill>
                <a:latin typeface="Calibri" pitchFamily="34" charset="0"/>
              </a:rPr>
              <a:t>collaborative BPMN</a:t>
            </a:r>
            <a:endParaRPr lang="en-US" sz="1200" b="1" i="1" dirty="0">
              <a:solidFill>
                <a:srgbClr val="003366"/>
              </a:solidFill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763" y="954088"/>
            <a:ext cx="9144000" cy="15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-20638" y="6503988"/>
            <a:ext cx="9180513" cy="15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3" r:id="rId3"/>
    <p:sldLayoutId id="2147484240" r:id="rId4"/>
    <p:sldLayoutId id="2147484241" r:id="rId5"/>
    <p:sldLayoutId id="2147484242" r:id="rId6"/>
    <p:sldLayoutId id="214748424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142875" y="495300"/>
            <a:ext cx="612775" cy="701675"/>
          </a:xfrm>
          <a:prstGeom prst="rect">
            <a:avLst/>
          </a:prstGeom>
          <a:solidFill>
            <a:schemeClr val="tx1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0"/>
          </a:p>
          <a:p>
            <a:endParaRPr lang="en-US" sz="200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037138"/>
            <a:ext cx="9144000" cy="7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b="1" smtClean="0">
                <a:solidFill>
                  <a:srgbClr val="003366"/>
                </a:solidFill>
                <a:latin typeface="Calibri" pitchFamily="34" charset="0"/>
              </a:rPr>
              <a:t>G</a:t>
            </a:r>
            <a:r>
              <a:rPr lang="en-US" sz="2400" b="1">
                <a:solidFill>
                  <a:srgbClr val="003366"/>
                </a:solidFill>
                <a:latin typeface="Calibri" pitchFamily="34" charset="0"/>
              </a:rPr>
              <a:t>. Banjac</a:t>
            </a:r>
            <a:r>
              <a:rPr lang="en-US" sz="2400">
                <a:solidFill>
                  <a:srgbClr val="003366"/>
                </a:solidFill>
                <a:latin typeface="Calibri" pitchFamily="34" charset="0"/>
              </a:rPr>
              <a:t>,</a:t>
            </a:r>
            <a:r>
              <a:rPr lang="en-US" sz="2400" b="1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2400" smtClean="0">
                <a:solidFill>
                  <a:srgbClr val="003366"/>
                </a:solidFill>
                <a:latin typeface="Calibri" pitchFamily="34" charset="0"/>
              </a:rPr>
              <a:t>D. Brdjanin,</a:t>
            </a:r>
            <a:r>
              <a:rPr lang="en-US" sz="2400" b="1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2400" smtClean="0">
                <a:solidFill>
                  <a:srgbClr val="003366"/>
                </a:solidFill>
                <a:latin typeface="Calibri" pitchFamily="34" charset="0"/>
              </a:rPr>
              <a:t>S</a:t>
            </a:r>
            <a:r>
              <a:rPr lang="en-US" sz="2400">
                <a:solidFill>
                  <a:srgbClr val="003366"/>
                </a:solidFill>
                <a:latin typeface="Calibri" pitchFamily="34" charset="0"/>
              </a:rPr>
              <a:t>. Maric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3366"/>
                </a:solidFill>
                <a:latin typeface="Calibri" pitchFamily="34" charset="0"/>
              </a:rPr>
              <a:t>University of Banja Luka, Bosnia &amp; Herzegovina</a:t>
            </a:r>
            <a:endParaRPr lang="sr-Latn-CS" sz="2000" b="1" baseline="300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36839"/>
            <a:ext cx="9144000" cy="1584250"/>
          </a:xfrm>
        </p:spPr>
        <p:txBody>
          <a:bodyPr anchor="ctr" anchorCtr="0"/>
          <a:lstStyle/>
          <a:p>
            <a:r>
              <a:rPr lang="en-US" b="1" smtClean="0">
                <a:solidFill>
                  <a:srgbClr val="003366"/>
                </a:solidFill>
              </a:rPr>
              <a:t>Automatic generation of conceptual</a:t>
            </a:r>
          </a:p>
          <a:p>
            <a:r>
              <a:rPr lang="en-US" b="1" smtClean="0">
                <a:solidFill>
                  <a:srgbClr val="003366"/>
                </a:solidFill>
              </a:rPr>
              <a:t>database model based on collaborative BPMN</a:t>
            </a:r>
            <a:endParaRPr lang="en-US" sz="3400" b="1" smtClean="0">
              <a:solidFill>
                <a:srgbClr val="003366"/>
              </a:solidFill>
            </a:endParaRPr>
          </a:p>
        </p:txBody>
      </p:sp>
      <p:sp>
        <p:nvSpPr>
          <p:cNvPr id="4103" name="AutoShape 8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4104" name="AutoShape 10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4105" name="AutoShape 12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4106" name="AutoShape 14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4107" name="AutoShape 16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4108" name="AutoShape 18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4109" name="AutoShape 20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4110" name="Rectangle 4"/>
          <p:cNvSpPr>
            <a:spLocks noChangeArrowheads="1"/>
          </p:cNvSpPr>
          <p:nvPr/>
        </p:nvSpPr>
        <p:spPr bwMode="auto">
          <a:xfrm>
            <a:off x="0" y="6224588"/>
            <a:ext cx="9144000" cy="633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>
                <a:solidFill>
                  <a:srgbClr val="003366"/>
                </a:solidFill>
                <a:latin typeface="Calibri" pitchFamily="34" charset="0"/>
              </a:rPr>
              <a:t> </a:t>
            </a:r>
            <a:endParaRPr lang="sr-Latn-CS" baseline="300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112" name="Rectangle 20"/>
          <p:cNvSpPr>
            <a:spLocks noChangeArrowheads="1"/>
          </p:cNvSpPr>
          <p:nvPr/>
        </p:nvSpPr>
        <p:spPr bwMode="auto">
          <a:xfrm>
            <a:off x="755650" y="538360"/>
            <a:ext cx="8208838" cy="615553"/>
          </a:xfrm>
          <a:prstGeom prst="rect">
            <a:avLst/>
          </a:prstGeom>
          <a:solidFill>
            <a:schemeClr val="tx1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700" b="1" smtClean="0">
                <a:solidFill>
                  <a:schemeClr val="bg1"/>
                </a:solidFill>
              </a:rPr>
              <a:t>15</a:t>
            </a:r>
            <a:r>
              <a:rPr lang="en-US" sz="1700" b="1" baseline="30000" smtClean="0">
                <a:solidFill>
                  <a:schemeClr val="bg1"/>
                </a:solidFill>
              </a:rPr>
              <a:t>th</a:t>
            </a:r>
            <a:r>
              <a:rPr lang="en-US" sz="1700" b="1" smtClean="0">
                <a:solidFill>
                  <a:schemeClr val="bg1"/>
                </a:solidFill>
              </a:rPr>
              <a:t> Workshop “Software Engineering Education and Reverse Engineering”</a:t>
            </a:r>
            <a:endParaRPr lang="en-US" sz="1700" b="1">
              <a:solidFill>
                <a:schemeClr val="bg1"/>
              </a:solidFill>
            </a:endParaRPr>
          </a:p>
          <a:p>
            <a:r>
              <a:rPr lang="en-US" sz="1700" smtClean="0">
                <a:solidFill>
                  <a:srgbClr val="CCFFFF"/>
                </a:solidFill>
              </a:rPr>
              <a:t>Bohinj, 24 - 29 August 2015.</a:t>
            </a:r>
            <a:endParaRPr lang="en-US" sz="1700"/>
          </a:p>
        </p:txBody>
      </p:sp>
      <p:pic>
        <p:nvPicPr>
          <p:cNvPr id="20482" name="Picture 2" descr="File:DAAD Log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52" y="764704"/>
            <a:ext cx="548640" cy="1693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4373563" y="1428242"/>
            <a:ext cx="4679950" cy="323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Objects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25413" y="1428242"/>
            <a:ext cx="3797300" cy="3206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Participants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Automated generation of classes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ADCF58-E82D-413D-9AA6-A3E7E8E13F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950" y="1825117"/>
            <a:ext cx="3794125" cy="1476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grpSp>
        <p:nvGrpSpPr>
          <p:cNvPr id="55" name="Group 54"/>
          <p:cNvGrpSpPr/>
          <p:nvPr/>
        </p:nvGrpSpPr>
        <p:grpSpPr>
          <a:xfrm>
            <a:off x="214982" y="1933708"/>
            <a:ext cx="1842513" cy="1280160"/>
            <a:chOff x="214982" y="1933708"/>
            <a:chExt cx="1842513" cy="128016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14982" y="1933708"/>
              <a:ext cx="1828800" cy="1280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03015" y="1933708"/>
              <a:ext cx="1554480" cy="6400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L2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03015" y="2572310"/>
              <a:ext cx="1554480" cy="6400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L1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68596" y="2904617"/>
            <a:ext cx="1006475" cy="3206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P_L2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159000" y="2509329"/>
            <a:ext cx="398463" cy="150813"/>
          </a:xfrm>
          <a:prstGeom prst="rightArrow">
            <a:avLst>
              <a:gd name="adj1" fmla="val 50000"/>
              <a:gd name="adj2" fmla="val 6605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768596" y="1933067"/>
            <a:ext cx="1006475" cy="320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68596" y="2414079"/>
            <a:ext cx="1006475" cy="3206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P_L1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373563" y="1823529"/>
            <a:ext cx="4679950" cy="1641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21488" y="3053842"/>
            <a:ext cx="1006475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</a:t>
            </a:r>
            <a:endParaRPr lang="en-US" sz="16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426200" y="2550604"/>
            <a:ext cx="398463" cy="150813"/>
          </a:xfrm>
          <a:prstGeom prst="rightArrow">
            <a:avLst>
              <a:gd name="adj1" fmla="val 50000"/>
              <a:gd name="adj2" fmla="val 6605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21488" y="1902904"/>
            <a:ext cx="1006475" cy="319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P1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18001" y="1902904"/>
            <a:ext cx="1944712" cy="1458913"/>
            <a:chOff x="4518001" y="1902904"/>
            <a:chExt cx="1944712" cy="1458913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4518025" y="1902904"/>
              <a:ext cx="1828800" cy="8270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4518001" y="1903162"/>
              <a:ext cx="274320" cy="8280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P1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5454650" y="1937829"/>
              <a:ext cx="182563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325 h 655"/>
                <a:gd name="T8" fmla="*/ 71215570 w 468"/>
                <a:gd name="T9" fmla="*/ 29887325 h 655"/>
                <a:gd name="T10" fmla="*/ 45346763 w 468"/>
                <a:gd name="T11" fmla="*/ 0 h 655"/>
                <a:gd name="T12" fmla="*/ 71215570 w 468"/>
                <a:gd name="T13" fmla="*/ 29887325 h 655"/>
                <a:gd name="T14" fmla="*/ 7121557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4841875" y="2334704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T1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8682" name="AutoShape 10"/>
            <p:cNvSpPr>
              <a:spLocks noChangeArrowheads="1"/>
            </p:cNvSpPr>
            <p:nvPr/>
          </p:nvSpPr>
          <p:spPr bwMode="auto">
            <a:xfrm>
              <a:off x="5849938" y="2334704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T2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28683" name="AutoShape 11"/>
            <p:cNvCxnSpPr>
              <a:cxnSpLocks noChangeShapeType="1"/>
              <a:stCxn id="28681" idx="3"/>
              <a:endCxn id="28682" idx="1"/>
            </p:cNvCxnSpPr>
            <p:nvPr/>
          </p:nvCxnSpPr>
          <p:spPr bwMode="auto">
            <a:xfrm>
              <a:off x="5299075" y="2471229"/>
              <a:ext cx="55086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8684" name="AutoShape 12"/>
            <p:cNvCxnSpPr>
              <a:cxnSpLocks noChangeShapeType="1"/>
              <a:stCxn id="28681" idx="0"/>
            </p:cNvCxnSpPr>
            <p:nvPr/>
          </p:nvCxnSpPr>
          <p:spPr bwMode="auto">
            <a:xfrm flipV="1">
              <a:off x="5070475" y="2082292"/>
              <a:ext cx="384175" cy="2524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cxnSp>
          <p:nvCxnSpPr>
            <p:cNvPr id="28685" name="AutoShape 13"/>
            <p:cNvCxnSpPr>
              <a:cxnSpLocks noChangeShapeType="1"/>
              <a:endCxn id="28682" idx="0"/>
            </p:cNvCxnSpPr>
            <p:nvPr/>
          </p:nvCxnSpPr>
          <p:spPr bwMode="auto">
            <a:xfrm>
              <a:off x="5634038" y="2082292"/>
              <a:ext cx="444500" cy="2524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5454650" y="2247392"/>
              <a:ext cx="1825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 b="1"/>
                <a:t>O</a:t>
              </a:r>
              <a:endParaRPr lang="en-US" sz="1200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518025" y="3009392"/>
              <a:ext cx="1828800" cy="3524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4518002" y="3008967"/>
              <a:ext cx="274320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P2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28689" name="AutoShape 17"/>
            <p:cNvCxnSpPr>
              <a:cxnSpLocks noChangeShapeType="1"/>
              <a:stCxn id="28691" idx="3"/>
              <a:endCxn id="28690" idx="5"/>
            </p:cNvCxnSpPr>
            <p:nvPr/>
          </p:nvCxnSpPr>
          <p:spPr bwMode="auto">
            <a:xfrm flipH="1">
              <a:off x="5722938" y="2645854"/>
              <a:ext cx="349250" cy="295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8690" name="AutoShape 18"/>
            <p:cNvSpPr>
              <a:spLocks noChangeArrowheads="1"/>
            </p:cNvSpPr>
            <p:nvPr/>
          </p:nvSpPr>
          <p:spPr bwMode="auto">
            <a:xfrm rot="-997589">
              <a:off x="5645150" y="2903029"/>
              <a:ext cx="104775" cy="9048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>
              <a:off x="6065838" y="2615692"/>
              <a:ext cx="36512" cy="3651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5957888" y="2803017"/>
              <a:ext cx="504825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Aft>
                  <a:spcPts val="1000"/>
                </a:spcAft>
              </a:pPr>
              <a:r>
                <a:rPr lang="en-US" sz="1200" b="1"/>
                <a:t>MF</a:t>
              </a:r>
              <a:endParaRPr lang="en-US" sz="1200"/>
            </a:p>
          </p:txBody>
        </p:sp>
      </p:grp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7974013" y="1896554"/>
            <a:ext cx="1006475" cy="319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P2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7974013" y="3049079"/>
            <a:ext cx="1006475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MF</a:t>
            </a:r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1727200" y="4185505"/>
            <a:ext cx="5508625" cy="325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Activations of existing objects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725613" y="4580793"/>
            <a:ext cx="5508625" cy="1260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4389438" y="5409468"/>
            <a:ext cx="1006475" cy="3190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O_state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42" name="AutoShape 26"/>
          <p:cNvSpPr>
            <a:spLocks noChangeArrowheads="1"/>
          </p:cNvSpPr>
          <p:nvPr/>
        </p:nvSpPr>
        <p:spPr bwMode="auto">
          <a:xfrm>
            <a:off x="3776663" y="5157055"/>
            <a:ext cx="398462" cy="150813"/>
          </a:xfrm>
          <a:prstGeom prst="rightArrow">
            <a:avLst>
              <a:gd name="adj1" fmla="val 50000"/>
              <a:gd name="adj2" fmla="val 6605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4389438" y="4688743"/>
            <a:ext cx="1006475" cy="320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854136" y="4758593"/>
            <a:ext cx="1828864" cy="915498"/>
            <a:chOff x="1854136" y="4758593"/>
            <a:chExt cx="1828864" cy="915498"/>
          </a:xfrm>
        </p:grpSpPr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1854200" y="4758593"/>
              <a:ext cx="182880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1854136" y="4759691"/>
              <a:ext cx="274320" cy="914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3209925" y="4812568"/>
              <a:ext cx="184150" cy="274637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6139019 w 468"/>
                <a:gd name="T5" fmla="*/ 0 h 655"/>
                <a:gd name="T6" fmla="*/ 46139019 w 468"/>
                <a:gd name="T7" fmla="*/ 29887325 h 655"/>
                <a:gd name="T8" fmla="*/ 72459883 w 468"/>
                <a:gd name="T9" fmla="*/ 29887325 h 655"/>
                <a:gd name="T10" fmla="*/ 46139019 w 468"/>
                <a:gd name="T11" fmla="*/ 0 h 655"/>
                <a:gd name="T12" fmla="*/ 72459883 w 468"/>
                <a:gd name="T13" fmla="*/ 29887325 h 655"/>
                <a:gd name="T14" fmla="*/ 72459883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30"/>
            <p:cNvSpPr>
              <a:spLocks noChangeArrowheads="1"/>
            </p:cNvSpPr>
            <p:nvPr/>
          </p:nvSpPr>
          <p:spPr bwMode="auto">
            <a:xfrm>
              <a:off x="2611438" y="5336443"/>
              <a:ext cx="457200" cy="2746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T1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47" name="AutoShape 33"/>
            <p:cNvCxnSpPr>
              <a:cxnSpLocks noChangeShapeType="1"/>
              <a:stCxn id="46" idx="0"/>
            </p:cNvCxnSpPr>
            <p:nvPr/>
          </p:nvCxnSpPr>
          <p:spPr bwMode="auto">
            <a:xfrm flipV="1">
              <a:off x="2840038" y="5012593"/>
              <a:ext cx="384175" cy="3238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2360613" y="5120543"/>
              <a:ext cx="1825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600" b="1"/>
                <a:t>O</a:t>
              </a:r>
              <a:endParaRPr lang="en-US" sz="160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2360613" y="4796693"/>
              <a:ext cx="182562" cy="274637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325 h 655"/>
                <a:gd name="T8" fmla="*/ 71216350 w 468"/>
                <a:gd name="T9" fmla="*/ 29887325 h 655"/>
                <a:gd name="T10" fmla="*/ 45347011 w 468"/>
                <a:gd name="T11" fmla="*/ 0 h 655"/>
                <a:gd name="T12" fmla="*/ 71216350 w 468"/>
                <a:gd name="T13" fmla="*/ 29887325 h 655"/>
                <a:gd name="T14" fmla="*/ 7121635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" name="AutoShape 45"/>
            <p:cNvCxnSpPr>
              <a:cxnSpLocks noChangeShapeType="1"/>
              <a:endCxn id="46" idx="0"/>
            </p:cNvCxnSpPr>
            <p:nvPr/>
          </p:nvCxnSpPr>
          <p:spPr bwMode="auto">
            <a:xfrm>
              <a:off x="2540000" y="5049105"/>
              <a:ext cx="300038" cy="2873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2957513" y="5285643"/>
              <a:ext cx="676275" cy="123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050" b="1" dirty="0">
                  <a:latin typeface="Arial" pitchFamily="34" charset="0"/>
                </a:rPr>
                <a:t> </a:t>
              </a:r>
              <a:r>
                <a:rPr lang="en-US" sz="1050" b="1" dirty="0">
                  <a:latin typeface="Arial Narrow" pitchFamily="34" charset="0"/>
                </a:rPr>
                <a:t>[state]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3216275" y="5120543"/>
              <a:ext cx="1825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600" b="1"/>
                <a:t>O</a:t>
              </a:r>
              <a:endParaRPr lang="en-US" sz="1600"/>
            </a:p>
          </p:txBody>
        </p:sp>
      </p:grp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6153150" y="5430105"/>
            <a:ext cx="1006475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</a:t>
            </a:r>
            <a:endParaRPr lang="en-US" sz="16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9" grpId="0" animBg="1"/>
      <p:bldP spid="5" grpId="0" animBg="1"/>
      <p:bldP spid="9" grpId="0" animBg="1"/>
      <p:bldP spid="10" grpId="0" animBg="1"/>
      <p:bldP spid="11" grpId="0" animBg="1"/>
      <p:bldP spid="12" grpId="0" animBg="1"/>
      <p:bldP spid="28674" grpId="0" animBg="1"/>
      <p:bldP spid="28676" grpId="0" animBg="1"/>
      <p:bldP spid="28677" grpId="0" animBg="1"/>
      <p:bldP spid="28678" grpId="0" animBg="1"/>
      <p:bldP spid="28693" grpId="0" animBg="1"/>
      <p:bldP spid="28694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Automated generation of associations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(1/3)</a:t>
            </a: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3841B4-43C9-4134-9FF0-DA13624F0A0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00225" y="2672159"/>
            <a:ext cx="5508625" cy="1476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grpSp>
        <p:nvGrpSpPr>
          <p:cNvPr id="22" name="Group 21"/>
          <p:cNvGrpSpPr/>
          <p:nvPr/>
        </p:nvGrpSpPr>
        <p:grpSpPr>
          <a:xfrm>
            <a:off x="1907703" y="2780506"/>
            <a:ext cx="1842513" cy="1280160"/>
            <a:chOff x="1907703" y="2565028"/>
            <a:chExt cx="1842513" cy="128016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907703" y="2565028"/>
              <a:ext cx="1828800" cy="1280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95736" y="2565028"/>
              <a:ext cx="1554480" cy="6400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L2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195736" y="3203630"/>
              <a:ext cx="1554480" cy="6400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L1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64050" y="3753247"/>
            <a:ext cx="1006475" cy="31908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P_L2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851275" y="3356372"/>
            <a:ext cx="398463" cy="150812"/>
          </a:xfrm>
          <a:prstGeom prst="rightArrow">
            <a:avLst>
              <a:gd name="adj1" fmla="val 50000"/>
              <a:gd name="adj2" fmla="val 6605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64050" y="2780109"/>
            <a:ext cx="1006475" cy="320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227763" y="2780109"/>
            <a:ext cx="1006475" cy="3206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P_L1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7688" y="2276872"/>
            <a:ext cx="5508625" cy="323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Participant-participant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associations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87900" y="3119620"/>
            <a:ext cx="1008063" cy="633627"/>
            <a:chOff x="4787900" y="3119620"/>
            <a:chExt cx="1008063" cy="633627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788024" y="3140968"/>
              <a:ext cx="180975" cy="144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787900" y="3608784"/>
              <a:ext cx="180975" cy="144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5040313" y="3356372"/>
              <a:ext cx="755650" cy="144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Aft>
                  <a:spcPts val="1000"/>
                </a:spcAft>
              </a:pPr>
              <a:r>
                <a:rPr lang="en-US" sz="1200"/>
                <a:t>P_P_L2</a:t>
              </a:r>
            </a:p>
          </p:txBody>
        </p:sp>
        <p:cxnSp>
          <p:nvCxnSpPr>
            <p:cNvPr id="24" name="Straight Connector 23"/>
            <p:cNvCxnSpPr>
              <a:stCxn id="25" idx="2"/>
              <a:endCxn id="9" idx="0"/>
            </p:cNvCxnSpPr>
            <p:nvPr/>
          </p:nvCxnSpPr>
          <p:spPr>
            <a:xfrm flipH="1">
              <a:off x="4967288" y="3221220"/>
              <a:ext cx="3965" cy="5320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4919659" y="3119620"/>
              <a:ext cx="103188" cy="101600"/>
            </a:xfrm>
            <a:prstGeom prst="diamond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72113" y="2745184"/>
            <a:ext cx="757237" cy="395288"/>
            <a:chOff x="5472113" y="2745184"/>
            <a:chExt cx="757237" cy="395288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472113" y="2745184"/>
              <a:ext cx="180975" cy="142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6048375" y="2780109"/>
              <a:ext cx="180975" cy="144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472113" y="2996009"/>
              <a:ext cx="755650" cy="144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P_P_L1</a:t>
              </a:r>
            </a:p>
          </p:txBody>
        </p:sp>
        <p:cxnSp>
          <p:nvCxnSpPr>
            <p:cNvPr id="29" name="Straight Connector 28"/>
            <p:cNvCxnSpPr>
              <a:stCxn id="30" idx="3"/>
              <a:endCxn id="12" idx="1"/>
            </p:cNvCxnSpPr>
            <p:nvPr/>
          </p:nvCxnSpPr>
          <p:spPr>
            <a:xfrm>
              <a:off x="5587207" y="2940446"/>
              <a:ext cx="64055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utoShape 2"/>
            <p:cNvSpPr>
              <a:spLocks noChangeArrowheads="1"/>
            </p:cNvSpPr>
            <p:nvPr/>
          </p:nvSpPr>
          <p:spPr bwMode="auto">
            <a:xfrm>
              <a:off x="5484019" y="2889646"/>
              <a:ext cx="103188" cy="101600"/>
            </a:xfrm>
            <a:prstGeom prst="diamond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Automated generation of associations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(2/3)</a:t>
            </a:r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66F91F-0004-41EE-A65C-EBD558100BA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79512" y="1773936"/>
            <a:ext cx="3913632" cy="584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Creation and subsequent usage of generated objects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2456892"/>
            <a:ext cx="3916362" cy="1363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17962" y="3385580"/>
            <a:ext cx="1004887" cy="31908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</a:t>
            </a:r>
            <a:endParaRPr lang="en-US" sz="1600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316287" y="3033155"/>
            <a:ext cx="398462" cy="150812"/>
          </a:xfrm>
          <a:prstGeom prst="rightArrow">
            <a:avLst>
              <a:gd name="adj1" fmla="val 50000"/>
              <a:gd name="adj2" fmla="val 6605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981449" y="2556905"/>
            <a:ext cx="1006475" cy="320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63649" y="2709305"/>
            <a:ext cx="1828800" cy="823298"/>
            <a:chOff x="263649" y="2709305"/>
            <a:chExt cx="1828800" cy="823298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263649" y="2709305"/>
              <a:ext cx="1828800" cy="8223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64616" y="2709643"/>
              <a:ext cx="274320" cy="8229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1144712" y="2772805"/>
              <a:ext cx="184150" cy="274637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6139019 w 468"/>
                <a:gd name="T5" fmla="*/ 0 h 655"/>
                <a:gd name="T6" fmla="*/ 46139019 w 468"/>
                <a:gd name="T7" fmla="*/ 29887325 h 655"/>
                <a:gd name="T8" fmla="*/ 72459883 w 468"/>
                <a:gd name="T9" fmla="*/ 29887325 h 655"/>
                <a:gd name="T10" fmla="*/ 46139019 w 468"/>
                <a:gd name="T11" fmla="*/ 0 h 655"/>
                <a:gd name="T12" fmla="*/ 72459883 w 468"/>
                <a:gd name="T13" fmla="*/ 29887325 h 655"/>
                <a:gd name="T14" fmla="*/ 72459883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604962" y="3204605"/>
              <a:ext cx="457200" cy="2746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T1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1541587" y="3204605"/>
              <a:ext cx="457200" cy="2746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T2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30731" name="AutoShape 11"/>
            <p:cNvCxnSpPr>
              <a:cxnSpLocks noChangeShapeType="1"/>
              <a:stCxn id="30729" idx="3"/>
              <a:endCxn id="30730" idx="1"/>
            </p:cNvCxnSpPr>
            <p:nvPr/>
          </p:nvCxnSpPr>
          <p:spPr bwMode="auto">
            <a:xfrm>
              <a:off x="1062162" y="3342717"/>
              <a:ext cx="47942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732" name="AutoShape 12"/>
            <p:cNvCxnSpPr>
              <a:cxnSpLocks noChangeShapeType="1"/>
              <a:stCxn id="30729" idx="0"/>
            </p:cNvCxnSpPr>
            <p:nvPr/>
          </p:nvCxnSpPr>
          <p:spPr bwMode="auto">
            <a:xfrm flipV="1">
              <a:off x="833562" y="2917267"/>
              <a:ext cx="311150" cy="2873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cxnSp>
          <p:nvCxnSpPr>
            <p:cNvPr id="30733" name="AutoShape 13"/>
            <p:cNvCxnSpPr>
              <a:cxnSpLocks noChangeShapeType="1"/>
              <a:endCxn id="30730" idx="0"/>
            </p:cNvCxnSpPr>
            <p:nvPr/>
          </p:nvCxnSpPr>
          <p:spPr bwMode="auto">
            <a:xfrm>
              <a:off x="1360612" y="2952192"/>
              <a:ext cx="409575" cy="2524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1144712" y="3060142"/>
              <a:ext cx="184150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400" b="1"/>
                <a:t>O</a:t>
              </a:r>
              <a:endParaRPr lang="en-US" sz="140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052887" y="2880755"/>
            <a:ext cx="376237" cy="512762"/>
            <a:chOff x="3052887" y="2880755"/>
            <a:chExt cx="376237" cy="512762"/>
          </a:xfrm>
        </p:grpSpPr>
        <p:cxnSp>
          <p:nvCxnSpPr>
            <p:cNvPr id="30735" name="AutoShape 15"/>
            <p:cNvCxnSpPr>
              <a:cxnSpLocks noChangeShapeType="1"/>
            </p:cNvCxnSpPr>
            <p:nvPr/>
          </p:nvCxnSpPr>
          <p:spPr bwMode="auto">
            <a:xfrm>
              <a:off x="3197349" y="2880755"/>
              <a:ext cx="0" cy="5048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33862" y="3060142"/>
              <a:ext cx="195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T1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052887" y="2917267"/>
              <a:ext cx="144462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3052887" y="3277630"/>
              <a:ext cx="142875" cy="115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594224" y="2880755"/>
            <a:ext cx="374650" cy="512762"/>
            <a:chOff x="3594224" y="2880755"/>
            <a:chExt cx="374650" cy="512762"/>
          </a:xfrm>
        </p:grpSpPr>
        <p:cxnSp>
          <p:nvCxnSpPr>
            <p:cNvPr id="30736" name="AutoShape 16"/>
            <p:cNvCxnSpPr>
              <a:cxnSpLocks noChangeShapeType="1"/>
            </p:cNvCxnSpPr>
            <p:nvPr/>
          </p:nvCxnSpPr>
          <p:spPr bwMode="auto">
            <a:xfrm>
              <a:off x="3737099" y="2880755"/>
              <a:ext cx="0" cy="5048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594224" y="2917267"/>
              <a:ext cx="144463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3594224" y="3277630"/>
              <a:ext cx="144463" cy="115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3773612" y="3060142"/>
              <a:ext cx="195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T2</a:t>
              </a: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182880" y="1234440"/>
            <a:ext cx="8750808" cy="323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Participant-object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associations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83585" y="1773936"/>
            <a:ext cx="4645152" cy="5857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Exchange of messages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4275647" y="2453717"/>
            <a:ext cx="4643437" cy="1873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471159" y="3209367"/>
            <a:ext cx="1004888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 smtClean="0"/>
              <a:t>MF1</a:t>
            </a:r>
            <a:endParaRPr lang="en-US" sz="1600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6002847" y="3314142"/>
            <a:ext cx="398462" cy="150813"/>
          </a:xfrm>
          <a:prstGeom prst="rightArrow">
            <a:avLst>
              <a:gd name="adj1" fmla="val 50000"/>
              <a:gd name="adj2" fmla="val 6605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118859" y="2526742"/>
            <a:ext cx="1006475" cy="319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P1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7118859" y="3930092"/>
            <a:ext cx="1006475" cy="320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P2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66559" y="3209367"/>
            <a:ext cx="1006475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 smtClean="0"/>
              <a:t>MF2</a:t>
            </a:r>
            <a:endParaRPr lang="en-US" sz="1600"/>
          </a:p>
        </p:txBody>
      </p:sp>
      <p:grpSp>
        <p:nvGrpSpPr>
          <p:cNvPr id="129" name="Group 128"/>
          <p:cNvGrpSpPr/>
          <p:nvPr/>
        </p:nvGrpSpPr>
        <p:grpSpPr>
          <a:xfrm>
            <a:off x="4418496" y="2695017"/>
            <a:ext cx="1477988" cy="1414963"/>
            <a:chOff x="4418496" y="2695017"/>
            <a:chExt cx="1477988" cy="1414963"/>
          </a:xfrm>
        </p:grpSpPr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418522" y="3652280"/>
              <a:ext cx="1462087" cy="457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418496" y="3652780"/>
              <a:ext cx="27432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434397" y="2695017"/>
              <a:ext cx="1462087" cy="457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4433230" y="2695405"/>
              <a:ext cx="27432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P1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35" name="AutoShape 30"/>
            <p:cNvCxnSpPr>
              <a:cxnSpLocks noChangeShapeType="1"/>
              <a:stCxn id="42" idx="4"/>
              <a:endCxn id="41" idx="3"/>
            </p:cNvCxnSpPr>
            <p:nvPr/>
          </p:nvCxnSpPr>
          <p:spPr bwMode="auto">
            <a:xfrm flipH="1">
              <a:off x="5012247" y="3185555"/>
              <a:ext cx="1587" cy="3587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5031297" y="3293505"/>
              <a:ext cx="4365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 b="1"/>
                <a:t>MF1</a:t>
              </a:r>
              <a:endParaRPr lang="en-US" sz="1200"/>
            </a:p>
          </p:txBody>
        </p:sp>
        <p:sp>
          <p:nvSpPr>
            <p:cNvPr id="41" name="AutoShape 36"/>
            <p:cNvSpPr>
              <a:spLocks noChangeArrowheads="1"/>
            </p:cNvSpPr>
            <p:nvPr/>
          </p:nvSpPr>
          <p:spPr bwMode="auto">
            <a:xfrm rot="10800000">
              <a:off x="4959859" y="3544330"/>
              <a:ext cx="104775" cy="904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4994784" y="3149042"/>
              <a:ext cx="36513" cy="365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cxnSp>
          <p:nvCxnSpPr>
            <p:cNvPr id="43" name="AutoShape 38"/>
            <p:cNvCxnSpPr>
              <a:cxnSpLocks noChangeShapeType="1"/>
              <a:stCxn id="45" idx="3"/>
              <a:endCxn id="46" idx="0"/>
            </p:cNvCxnSpPr>
            <p:nvPr/>
          </p:nvCxnSpPr>
          <p:spPr bwMode="auto">
            <a:xfrm>
              <a:off x="5515484" y="3252230"/>
              <a:ext cx="1588" cy="3651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5536122" y="3364942"/>
              <a:ext cx="355600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 b="1"/>
                <a:t>MF2</a:t>
              </a:r>
              <a:endParaRPr lang="en-US" sz="1200"/>
            </a:p>
          </p:txBody>
        </p:sp>
        <p:sp>
          <p:nvSpPr>
            <p:cNvPr id="45" name="AutoShape 40"/>
            <p:cNvSpPr>
              <a:spLocks noChangeArrowheads="1"/>
            </p:cNvSpPr>
            <p:nvPr/>
          </p:nvSpPr>
          <p:spPr bwMode="auto">
            <a:xfrm>
              <a:off x="5463097" y="3160155"/>
              <a:ext cx="104775" cy="920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5499609" y="3617355"/>
              <a:ext cx="36513" cy="365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506084" y="3530042"/>
            <a:ext cx="1116013" cy="400050"/>
            <a:chOff x="6506084" y="3530042"/>
            <a:chExt cx="1116013" cy="400050"/>
          </a:xfrm>
        </p:grpSpPr>
        <p:cxnSp>
          <p:nvCxnSpPr>
            <p:cNvPr id="48" name="AutoShape 43"/>
            <p:cNvCxnSpPr>
              <a:cxnSpLocks noChangeShapeType="1"/>
              <a:stCxn id="30" idx="2"/>
              <a:endCxn id="37" idx="0"/>
            </p:cNvCxnSpPr>
            <p:nvPr/>
          </p:nvCxnSpPr>
          <p:spPr bwMode="auto">
            <a:xfrm>
              <a:off x="6974397" y="3530042"/>
              <a:ext cx="647700" cy="400050"/>
            </a:xfrm>
            <a:prstGeom prst="straightConnector1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7450647" y="3709528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 dirty="0"/>
                <a:t>1</a:t>
              </a:r>
            </a:p>
          </p:txBody>
        </p:sp>
        <p:sp>
          <p:nvSpPr>
            <p:cNvPr id="54" name="Text Box 49"/>
            <p:cNvSpPr txBox="1">
              <a:spLocks noChangeArrowheads="1"/>
            </p:cNvSpPr>
            <p:nvPr/>
          </p:nvSpPr>
          <p:spPr bwMode="auto">
            <a:xfrm>
              <a:off x="7155372" y="3569730"/>
              <a:ext cx="144462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59" name="Text Box 54"/>
            <p:cNvSpPr txBox="1">
              <a:spLocks noChangeArrowheads="1"/>
            </p:cNvSpPr>
            <p:nvPr/>
          </p:nvSpPr>
          <p:spPr bwMode="auto">
            <a:xfrm>
              <a:off x="6506084" y="3642755"/>
              <a:ext cx="6397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P2_MF1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622097" y="3530042"/>
            <a:ext cx="1108075" cy="400050"/>
            <a:chOff x="7622097" y="3530042"/>
            <a:chExt cx="1108075" cy="400050"/>
          </a:xfrm>
        </p:grpSpPr>
        <p:cxnSp>
          <p:nvCxnSpPr>
            <p:cNvPr id="49" name="AutoShape 44"/>
            <p:cNvCxnSpPr>
              <a:cxnSpLocks noChangeShapeType="1"/>
              <a:stCxn id="37" idx="0"/>
              <a:endCxn id="38" idx="2"/>
            </p:cNvCxnSpPr>
            <p:nvPr/>
          </p:nvCxnSpPr>
          <p:spPr bwMode="auto">
            <a:xfrm flipV="1">
              <a:off x="7622097" y="3530042"/>
              <a:ext cx="647700" cy="400050"/>
            </a:xfrm>
            <a:prstGeom prst="straightConnector1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5" name="Text Box 50"/>
            <p:cNvSpPr txBox="1">
              <a:spLocks noChangeArrowheads="1"/>
            </p:cNvSpPr>
            <p:nvPr/>
          </p:nvSpPr>
          <p:spPr bwMode="auto">
            <a:xfrm>
              <a:off x="7947534" y="3569730"/>
              <a:ext cx="144463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56" name="Text Box 51"/>
            <p:cNvSpPr txBox="1">
              <a:spLocks noChangeArrowheads="1"/>
            </p:cNvSpPr>
            <p:nvPr/>
          </p:nvSpPr>
          <p:spPr bwMode="auto">
            <a:xfrm>
              <a:off x="7623449" y="3714192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 dirty="0"/>
                <a:t>1</a:t>
              </a:r>
            </a:p>
          </p:txBody>
        </p:sp>
        <p:sp>
          <p:nvSpPr>
            <p:cNvPr id="60" name="Text Box 55"/>
            <p:cNvSpPr txBox="1">
              <a:spLocks noChangeArrowheads="1"/>
            </p:cNvSpPr>
            <p:nvPr/>
          </p:nvSpPr>
          <p:spPr bwMode="auto">
            <a:xfrm>
              <a:off x="8090409" y="3642755"/>
              <a:ext cx="6397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P2_MF2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506084" y="2845830"/>
            <a:ext cx="1116013" cy="373062"/>
            <a:chOff x="6506084" y="2845830"/>
            <a:chExt cx="1116013" cy="373062"/>
          </a:xfrm>
        </p:grpSpPr>
        <p:cxnSp>
          <p:nvCxnSpPr>
            <p:cNvPr id="47" name="AutoShape 42"/>
            <p:cNvCxnSpPr>
              <a:cxnSpLocks noChangeShapeType="1"/>
              <a:stCxn id="32" idx="2"/>
              <a:endCxn id="30" idx="0"/>
            </p:cNvCxnSpPr>
            <p:nvPr/>
          </p:nvCxnSpPr>
          <p:spPr bwMode="auto">
            <a:xfrm flipH="1">
              <a:off x="6974397" y="2845830"/>
              <a:ext cx="647700" cy="363537"/>
            </a:xfrm>
            <a:prstGeom prst="straightConnector1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7155372" y="3101417"/>
              <a:ext cx="144462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57" name="Text Box 52"/>
            <p:cNvSpPr txBox="1">
              <a:spLocks noChangeArrowheads="1"/>
            </p:cNvSpPr>
            <p:nvPr/>
          </p:nvSpPr>
          <p:spPr bwMode="auto">
            <a:xfrm>
              <a:off x="7443429" y="2961320"/>
              <a:ext cx="144463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 dirty="0"/>
                <a:t>1</a:t>
              </a:r>
            </a:p>
          </p:txBody>
        </p:sp>
        <p:sp>
          <p:nvSpPr>
            <p:cNvPr id="61" name="Text Box 56"/>
            <p:cNvSpPr txBox="1">
              <a:spLocks noChangeArrowheads="1"/>
            </p:cNvSpPr>
            <p:nvPr/>
          </p:nvSpPr>
          <p:spPr bwMode="auto">
            <a:xfrm>
              <a:off x="6506084" y="2922030"/>
              <a:ext cx="6397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P1_MF1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622097" y="2845830"/>
            <a:ext cx="1036637" cy="371475"/>
            <a:chOff x="7622097" y="2845830"/>
            <a:chExt cx="1036637" cy="371475"/>
          </a:xfrm>
        </p:grpSpPr>
        <p:cxnSp>
          <p:nvCxnSpPr>
            <p:cNvPr id="50" name="AutoShape 45"/>
            <p:cNvCxnSpPr>
              <a:cxnSpLocks noChangeShapeType="1"/>
              <a:stCxn id="38" idx="0"/>
              <a:endCxn id="32" idx="2"/>
            </p:cNvCxnSpPr>
            <p:nvPr/>
          </p:nvCxnSpPr>
          <p:spPr bwMode="auto">
            <a:xfrm flipH="1" flipV="1">
              <a:off x="7622097" y="2845830"/>
              <a:ext cx="647700" cy="363537"/>
            </a:xfrm>
            <a:prstGeom prst="straightConnector1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7947534" y="3101417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58" name="Text Box 53"/>
            <p:cNvSpPr txBox="1">
              <a:spLocks noChangeArrowheads="1"/>
            </p:cNvSpPr>
            <p:nvPr/>
          </p:nvSpPr>
          <p:spPr bwMode="auto">
            <a:xfrm>
              <a:off x="7623449" y="2961320"/>
              <a:ext cx="144463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 dirty="0"/>
                <a:t>1</a:t>
              </a:r>
            </a:p>
          </p:txBody>
        </p:sp>
        <p:sp>
          <p:nvSpPr>
            <p:cNvPr id="62" name="Text Box 57"/>
            <p:cNvSpPr txBox="1">
              <a:spLocks noChangeArrowheads="1"/>
            </p:cNvSpPr>
            <p:nvPr/>
          </p:nvSpPr>
          <p:spPr bwMode="auto">
            <a:xfrm>
              <a:off x="8018972" y="2922030"/>
              <a:ext cx="6397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P1_MF2</a:t>
              </a:r>
            </a:p>
          </p:txBody>
        </p:sp>
      </p:grp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1979329" y="5012841"/>
            <a:ext cx="5076825" cy="1260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4659029" y="5862154"/>
            <a:ext cx="1006475" cy="320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O_state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5" name="AutoShape 26"/>
          <p:cNvSpPr>
            <a:spLocks noChangeArrowheads="1"/>
          </p:cNvSpPr>
          <p:nvPr/>
        </p:nvSpPr>
        <p:spPr bwMode="auto">
          <a:xfrm>
            <a:off x="4119279" y="5589104"/>
            <a:ext cx="398462" cy="150812"/>
          </a:xfrm>
          <a:prstGeom prst="rightArrow">
            <a:avLst>
              <a:gd name="adj1" fmla="val 50000"/>
              <a:gd name="adj2" fmla="val 6605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4659029" y="5106504"/>
            <a:ext cx="1006475" cy="320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latin typeface="Arial" pitchFamily="34" charset="0"/>
              </a:rPr>
              <a:t>P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695541" y="5430354"/>
            <a:ext cx="504825" cy="441325"/>
            <a:chOff x="4695541" y="5430354"/>
            <a:chExt cx="504825" cy="441325"/>
          </a:xfrm>
        </p:grpSpPr>
        <p:cxnSp>
          <p:nvCxnSpPr>
            <p:cNvPr id="105" name="AutoShape 36"/>
            <p:cNvCxnSpPr>
              <a:cxnSpLocks noChangeShapeType="1"/>
            </p:cNvCxnSpPr>
            <p:nvPr/>
          </p:nvCxnSpPr>
          <p:spPr bwMode="auto">
            <a:xfrm>
              <a:off x="4840004" y="5430354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7" name="Text Box 38"/>
            <p:cNvSpPr txBox="1">
              <a:spLocks noChangeArrowheads="1"/>
            </p:cNvSpPr>
            <p:nvPr/>
          </p:nvSpPr>
          <p:spPr bwMode="auto">
            <a:xfrm>
              <a:off x="4840004" y="5574816"/>
              <a:ext cx="3603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T1</a:t>
              </a:r>
            </a:p>
          </p:txBody>
        </p:sp>
        <p:sp>
          <p:nvSpPr>
            <p:cNvPr id="108" name="Text Box 39"/>
            <p:cNvSpPr txBox="1">
              <a:spLocks noChangeArrowheads="1"/>
            </p:cNvSpPr>
            <p:nvPr/>
          </p:nvSpPr>
          <p:spPr bwMode="auto">
            <a:xfrm>
              <a:off x="4695541" y="5466866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11" name="Text Box 42"/>
            <p:cNvSpPr txBox="1">
              <a:spLocks noChangeArrowheads="1"/>
            </p:cNvSpPr>
            <p:nvPr/>
          </p:nvSpPr>
          <p:spPr bwMode="auto">
            <a:xfrm>
              <a:off x="4695541" y="5754204"/>
              <a:ext cx="144463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308316" y="5430354"/>
            <a:ext cx="509588" cy="441325"/>
            <a:chOff x="5308316" y="5430354"/>
            <a:chExt cx="509588" cy="441325"/>
          </a:xfrm>
        </p:grpSpPr>
        <p:cxnSp>
          <p:nvCxnSpPr>
            <p:cNvPr id="106" name="AutoShape 37"/>
            <p:cNvCxnSpPr>
              <a:cxnSpLocks noChangeShapeType="1"/>
            </p:cNvCxnSpPr>
            <p:nvPr/>
          </p:nvCxnSpPr>
          <p:spPr bwMode="auto">
            <a:xfrm>
              <a:off x="5451191" y="5430354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9" name="Text Box 40"/>
            <p:cNvSpPr txBox="1">
              <a:spLocks noChangeArrowheads="1"/>
            </p:cNvSpPr>
            <p:nvPr/>
          </p:nvSpPr>
          <p:spPr bwMode="auto">
            <a:xfrm>
              <a:off x="5308316" y="5754204"/>
              <a:ext cx="142875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10" name="Text Box 41"/>
            <p:cNvSpPr txBox="1">
              <a:spLocks noChangeArrowheads="1"/>
            </p:cNvSpPr>
            <p:nvPr/>
          </p:nvSpPr>
          <p:spPr bwMode="auto">
            <a:xfrm>
              <a:off x="5308316" y="5466866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12" name="Text Box 43"/>
            <p:cNvSpPr txBox="1">
              <a:spLocks noChangeArrowheads="1"/>
            </p:cNvSpPr>
            <p:nvPr/>
          </p:nvSpPr>
          <p:spPr bwMode="auto">
            <a:xfrm>
              <a:off x="5451191" y="5574816"/>
              <a:ext cx="36671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T2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51399" y="5190641"/>
            <a:ext cx="2012317" cy="915478"/>
            <a:chOff x="2051399" y="5190641"/>
            <a:chExt cx="2012317" cy="915478"/>
          </a:xfrm>
        </p:grpSpPr>
        <p:sp>
          <p:nvSpPr>
            <p:cNvPr id="93" name="Rectangle 24"/>
            <p:cNvSpPr>
              <a:spLocks noChangeArrowheads="1"/>
            </p:cNvSpPr>
            <p:nvPr/>
          </p:nvSpPr>
          <p:spPr bwMode="auto">
            <a:xfrm>
              <a:off x="2052354" y="5190641"/>
              <a:ext cx="2011362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97" name="Rectangle 28"/>
            <p:cNvSpPr>
              <a:spLocks noChangeArrowheads="1"/>
            </p:cNvSpPr>
            <p:nvPr/>
          </p:nvSpPr>
          <p:spPr bwMode="auto">
            <a:xfrm>
              <a:off x="2051399" y="5191719"/>
              <a:ext cx="274320" cy="914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3241391" y="5244616"/>
              <a:ext cx="184150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6139019 w 468"/>
                <a:gd name="T5" fmla="*/ 0 h 655"/>
                <a:gd name="T6" fmla="*/ 46139019 w 468"/>
                <a:gd name="T7" fmla="*/ 29887325 h 655"/>
                <a:gd name="T8" fmla="*/ 72459883 w 468"/>
                <a:gd name="T9" fmla="*/ 29887325 h 655"/>
                <a:gd name="T10" fmla="*/ 46139019 w 468"/>
                <a:gd name="T11" fmla="*/ 0 h 655"/>
                <a:gd name="T12" fmla="*/ 72459883 w 468"/>
                <a:gd name="T13" fmla="*/ 29887325 h 655"/>
                <a:gd name="T14" fmla="*/ 72459883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30"/>
            <p:cNvSpPr>
              <a:spLocks noChangeArrowheads="1"/>
            </p:cNvSpPr>
            <p:nvPr/>
          </p:nvSpPr>
          <p:spPr bwMode="auto">
            <a:xfrm>
              <a:off x="2642904" y="5768491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T1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00" name="AutoShape 31"/>
            <p:cNvSpPr>
              <a:spLocks noChangeArrowheads="1"/>
            </p:cNvSpPr>
            <p:nvPr/>
          </p:nvSpPr>
          <p:spPr bwMode="auto">
            <a:xfrm>
              <a:off x="3543016" y="5768491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T2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101" name="AutoShape 32"/>
            <p:cNvCxnSpPr>
              <a:cxnSpLocks noChangeShapeType="1"/>
              <a:stCxn id="99" idx="3"/>
              <a:endCxn id="100" idx="1"/>
            </p:cNvCxnSpPr>
            <p:nvPr/>
          </p:nvCxnSpPr>
          <p:spPr bwMode="auto">
            <a:xfrm>
              <a:off x="3100104" y="5906604"/>
              <a:ext cx="44291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" name="AutoShape 33"/>
            <p:cNvCxnSpPr>
              <a:cxnSpLocks noChangeShapeType="1"/>
              <a:stCxn id="99" idx="0"/>
            </p:cNvCxnSpPr>
            <p:nvPr/>
          </p:nvCxnSpPr>
          <p:spPr bwMode="auto">
            <a:xfrm flipV="1">
              <a:off x="2871504" y="5444641"/>
              <a:ext cx="384175" cy="3238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cxnSp>
          <p:nvCxnSpPr>
            <p:cNvPr id="103" name="AutoShape 34"/>
            <p:cNvCxnSpPr>
              <a:cxnSpLocks noChangeShapeType="1"/>
              <a:endCxn id="100" idx="0"/>
            </p:cNvCxnSpPr>
            <p:nvPr/>
          </p:nvCxnSpPr>
          <p:spPr bwMode="auto">
            <a:xfrm>
              <a:off x="3435066" y="5481154"/>
              <a:ext cx="336550" cy="28733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04" name="Text Box 35"/>
            <p:cNvSpPr txBox="1">
              <a:spLocks noChangeArrowheads="1"/>
            </p:cNvSpPr>
            <p:nvPr/>
          </p:nvSpPr>
          <p:spPr bwMode="auto">
            <a:xfrm>
              <a:off x="2392079" y="5552591"/>
              <a:ext cx="1825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600" b="1"/>
                <a:t>O</a:t>
              </a:r>
              <a:endParaRPr lang="en-US" sz="1600"/>
            </a:p>
          </p:txBody>
        </p:sp>
        <p:sp>
          <p:nvSpPr>
            <p:cNvPr id="113" name="Freeform 44"/>
            <p:cNvSpPr>
              <a:spLocks/>
            </p:cNvSpPr>
            <p:nvPr/>
          </p:nvSpPr>
          <p:spPr bwMode="auto">
            <a:xfrm>
              <a:off x="2392079" y="5228741"/>
              <a:ext cx="182562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325 h 655"/>
                <a:gd name="T8" fmla="*/ 71215570 w 468"/>
                <a:gd name="T9" fmla="*/ 29887325 h 655"/>
                <a:gd name="T10" fmla="*/ 45346763 w 468"/>
                <a:gd name="T11" fmla="*/ 0 h 655"/>
                <a:gd name="T12" fmla="*/ 71215570 w 468"/>
                <a:gd name="T13" fmla="*/ 29887325 h 655"/>
                <a:gd name="T14" fmla="*/ 7121557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4" name="AutoShape 45"/>
            <p:cNvCxnSpPr>
              <a:cxnSpLocks noChangeShapeType="1"/>
              <a:endCxn id="99" idx="0"/>
            </p:cNvCxnSpPr>
            <p:nvPr/>
          </p:nvCxnSpPr>
          <p:spPr bwMode="auto">
            <a:xfrm>
              <a:off x="2571466" y="5481154"/>
              <a:ext cx="300038" cy="28733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15" name="Text Box 46"/>
            <p:cNvSpPr txBox="1">
              <a:spLocks noChangeArrowheads="1"/>
            </p:cNvSpPr>
            <p:nvPr/>
          </p:nvSpPr>
          <p:spPr bwMode="auto">
            <a:xfrm>
              <a:off x="2988979" y="5717691"/>
              <a:ext cx="676275" cy="123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050" b="1" dirty="0">
                  <a:latin typeface="Arial" pitchFamily="34" charset="0"/>
                </a:rPr>
                <a:t> </a:t>
              </a:r>
              <a:r>
                <a:rPr lang="en-US" sz="1050" b="1" dirty="0">
                  <a:latin typeface="Arial Narrow" pitchFamily="34" charset="0"/>
                </a:rPr>
                <a:t>[state]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117" name="Text Box 47"/>
            <p:cNvSpPr txBox="1">
              <a:spLocks noChangeArrowheads="1"/>
            </p:cNvSpPr>
            <p:nvPr/>
          </p:nvSpPr>
          <p:spPr bwMode="auto">
            <a:xfrm>
              <a:off x="3247741" y="5552591"/>
              <a:ext cx="1825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600" b="1"/>
                <a:t>O</a:t>
              </a:r>
              <a:endParaRPr lang="en-US" sz="1600"/>
            </a:p>
          </p:txBody>
        </p:sp>
      </p:grpSp>
      <p:sp>
        <p:nvSpPr>
          <p:cNvPr id="118" name="Rectangle 48"/>
          <p:cNvSpPr>
            <a:spLocks noChangeArrowheads="1"/>
          </p:cNvSpPr>
          <p:nvPr/>
        </p:nvSpPr>
        <p:spPr bwMode="auto">
          <a:xfrm>
            <a:off x="5956016" y="5862154"/>
            <a:ext cx="1006475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</a:t>
            </a:r>
            <a:endParaRPr lang="en-US" sz="1600"/>
          </a:p>
        </p:txBody>
      </p:sp>
      <p:sp>
        <p:nvSpPr>
          <p:cNvPr id="119" name="Rectangle 118"/>
          <p:cNvSpPr/>
          <p:nvPr/>
        </p:nvSpPr>
        <p:spPr>
          <a:xfrm>
            <a:off x="1979329" y="4622316"/>
            <a:ext cx="5076825" cy="323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Activation and subsequent usage of activated objects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22" grpId="0" animBg="1"/>
      <p:bldP spid="30724" grpId="0" animBg="1"/>
      <p:bldP spid="30725" grpId="0" animBg="1"/>
      <p:bldP spid="30726" grpId="0" animBg="1"/>
      <p:bldP spid="11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92" grpId="0" animBg="1"/>
      <p:bldP spid="94" grpId="0" animBg="1"/>
      <p:bldP spid="95" grpId="0" animBg="1"/>
      <p:bldP spid="96" grpId="0" animBg="1"/>
      <p:bldP spid="118" grpId="0" animBg="1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Automated generation of associations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z="2000" smtClean="0">
                <a:solidFill>
                  <a:srgbClr val="000000"/>
                </a:solidFill>
              </a:rPr>
              <a:t>(3/3)</a:t>
            </a: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DE9EF2-B95B-4EBA-A645-5C9DFD1D476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179388" y="1233488"/>
            <a:ext cx="8748712" cy="323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Object-object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associations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7939" y="1978870"/>
            <a:ext cx="1828800" cy="10058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Activation of existing objects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2000" y="3429000"/>
            <a:ext cx="1828800" cy="10058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Tasks having input and output objects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2879799" y="1972965"/>
            <a:ext cx="5508625" cy="1260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600"/>
          </a:p>
        </p:txBody>
      </p:sp>
      <p:sp>
        <p:nvSpPr>
          <p:cNvPr id="42" name="AutoShape 26"/>
          <p:cNvSpPr>
            <a:spLocks noChangeArrowheads="1"/>
          </p:cNvSpPr>
          <p:nvPr/>
        </p:nvSpPr>
        <p:spPr bwMode="auto">
          <a:xfrm>
            <a:off x="5111824" y="2549228"/>
            <a:ext cx="398463" cy="150812"/>
          </a:xfrm>
          <a:prstGeom prst="rightArrow">
            <a:avLst>
              <a:gd name="adj1" fmla="val 50000"/>
              <a:gd name="adj2" fmla="val 6605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grpSp>
        <p:nvGrpSpPr>
          <p:cNvPr id="76" name="Group 75"/>
          <p:cNvGrpSpPr/>
          <p:nvPr/>
        </p:nvGrpSpPr>
        <p:grpSpPr>
          <a:xfrm>
            <a:off x="5723012" y="2066628"/>
            <a:ext cx="1158875" cy="1076325"/>
            <a:chOff x="5723012" y="2066628"/>
            <a:chExt cx="1158875" cy="1076325"/>
          </a:xfrm>
        </p:grpSpPr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5723012" y="2822278"/>
              <a:ext cx="1006475" cy="3206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O_state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5723012" y="2066628"/>
              <a:ext cx="1006475" cy="3206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52" name="AutoShape 36"/>
            <p:cNvCxnSpPr>
              <a:cxnSpLocks noChangeShapeType="1"/>
            </p:cNvCxnSpPr>
            <p:nvPr/>
          </p:nvCxnSpPr>
          <p:spPr bwMode="auto">
            <a:xfrm>
              <a:off x="5903987" y="2390478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4" name="Text Box 38"/>
            <p:cNvSpPr txBox="1">
              <a:spLocks noChangeArrowheads="1"/>
            </p:cNvSpPr>
            <p:nvPr/>
          </p:nvSpPr>
          <p:spPr bwMode="auto">
            <a:xfrm>
              <a:off x="5903987" y="2534940"/>
              <a:ext cx="3603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T1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/>
          </p:nvSpPr>
          <p:spPr bwMode="auto">
            <a:xfrm>
              <a:off x="5759524" y="2426990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58" name="Text Box 42"/>
            <p:cNvSpPr txBox="1">
              <a:spLocks noChangeArrowheads="1"/>
            </p:cNvSpPr>
            <p:nvPr/>
          </p:nvSpPr>
          <p:spPr bwMode="auto">
            <a:xfrm>
              <a:off x="5759524" y="2714328"/>
              <a:ext cx="144463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cxnSp>
          <p:nvCxnSpPr>
            <p:cNvPr id="53" name="AutoShape 37"/>
            <p:cNvCxnSpPr>
              <a:cxnSpLocks noChangeShapeType="1"/>
            </p:cNvCxnSpPr>
            <p:nvPr/>
          </p:nvCxnSpPr>
          <p:spPr bwMode="auto">
            <a:xfrm>
              <a:off x="6515174" y="2390478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>
              <a:off x="6372299" y="2714328"/>
              <a:ext cx="142875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57" name="Text Box 41"/>
            <p:cNvSpPr txBox="1">
              <a:spLocks noChangeArrowheads="1"/>
            </p:cNvSpPr>
            <p:nvPr/>
          </p:nvSpPr>
          <p:spPr bwMode="auto">
            <a:xfrm>
              <a:off x="6372299" y="2426990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59" name="Text Box 43"/>
            <p:cNvSpPr txBox="1">
              <a:spLocks noChangeArrowheads="1"/>
            </p:cNvSpPr>
            <p:nvPr/>
          </p:nvSpPr>
          <p:spPr bwMode="auto">
            <a:xfrm>
              <a:off x="6515174" y="2534940"/>
              <a:ext cx="36671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07852" y="2150765"/>
            <a:ext cx="2011897" cy="914734"/>
            <a:chOff x="3007852" y="2150765"/>
            <a:chExt cx="2011897" cy="914734"/>
          </a:xfrm>
        </p:grpSpPr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008387" y="2150765"/>
              <a:ext cx="2011362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0" bIns="0"/>
            <a:lstStyle/>
            <a:p>
              <a:endParaRPr lang="en-US" sz="1600"/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3007852" y="2151099"/>
              <a:ext cx="274320" cy="914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1800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P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4197424" y="2204740"/>
              <a:ext cx="184150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6139019 w 468"/>
                <a:gd name="T5" fmla="*/ 0 h 655"/>
                <a:gd name="T6" fmla="*/ 46139019 w 468"/>
                <a:gd name="T7" fmla="*/ 29887325 h 655"/>
                <a:gd name="T8" fmla="*/ 72459883 w 468"/>
                <a:gd name="T9" fmla="*/ 29887325 h 655"/>
                <a:gd name="T10" fmla="*/ 46139019 w 468"/>
                <a:gd name="T11" fmla="*/ 0 h 655"/>
                <a:gd name="T12" fmla="*/ 72459883 w 468"/>
                <a:gd name="T13" fmla="*/ 29887325 h 655"/>
                <a:gd name="T14" fmla="*/ 72459883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30"/>
            <p:cNvSpPr>
              <a:spLocks noChangeArrowheads="1"/>
            </p:cNvSpPr>
            <p:nvPr/>
          </p:nvSpPr>
          <p:spPr bwMode="auto">
            <a:xfrm>
              <a:off x="3598937" y="2728615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T1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7" name="AutoShape 31"/>
            <p:cNvSpPr>
              <a:spLocks noChangeArrowheads="1"/>
            </p:cNvSpPr>
            <p:nvPr/>
          </p:nvSpPr>
          <p:spPr bwMode="auto">
            <a:xfrm>
              <a:off x="4499049" y="2728615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T2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48" name="AutoShape 32"/>
            <p:cNvCxnSpPr>
              <a:cxnSpLocks noChangeShapeType="1"/>
              <a:stCxn id="46" idx="3"/>
              <a:endCxn id="47" idx="1"/>
            </p:cNvCxnSpPr>
            <p:nvPr/>
          </p:nvCxnSpPr>
          <p:spPr bwMode="auto">
            <a:xfrm>
              <a:off x="4056137" y="2866728"/>
              <a:ext cx="44291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33"/>
            <p:cNvCxnSpPr>
              <a:cxnSpLocks noChangeShapeType="1"/>
              <a:stCxn id="46" idx="0"/>
            </p:cNvCxnSpPr>
            <p:nvPr/>
          </p:nvCxnSpPr>
          <p:spPr bwMode="auto">
            <a:xfrm flipV="1">
              <a:off x="3827537" y="2404765"/>
              <a:ext cx="384175" cy="3238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cxnSp>
          <p:nvCxnSpPr>
            <p:cNvPr id="50" name="AutoShape 34"/>
            <p:cNvCxnSpPr>
              <a:cxnSpLocks noChangeShapeType="1"/>
              <a:endCxn id="47" idx="0"/>
            </p:cNvCxnSpPr>
            <p:nvPr/>
          </p:nvCxnSpPr>
          <p:spPr bwMode="auto">
            <a:xfrm>
              <a:off x="4391099" y="2441278"/>
              <a:ext cx="336550" cy="28733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51" name="Text Box 35"/>
            <p:cNvSpPr txBox="1">
              <a:spLocks noChangeArrowheads="1"/>
            </p:cNvSpPr>
            <p:nvPr/>
          </p:nvSpPr>
          <p:spPr bwMode="auto">
            <a:xfrm>
              <a:off x="3348112" y="2512715"/>
              <a:ext cx="1825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600" b="1"/>
                <a:t>O</a:t>
              </a:r>
              <a:endParaRPr lang="en-US" sz="1600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3348112" y="2188865"/>
              <a:ext cx="182562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325 h 655"/>
                <a:gd name="T8" fmla="*/ 71215570 w 468"/>
                <a:gd name="T9" fmla="*/ 29887325 h 655"/>
                <a:gd name="T10" fmla="*/ 45346763 w 468"/>
                <a:gd name="T11" fmla="*/ 0 h 655"/>
                <a:gd name="T12" fmla="*/ 71215570 w 468"/>
                <a:gd name="T13" fmla="*/ 29887325 h 655"/>
                <a:gd name="T14" fmla="*/ 7121557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" name="AutoShape 45"/>
            <p:cNvCxnSpPr>
              <a:cxnSpLocks noChangeShapeType="1"/>
              <a:endCxn id="46" idx="0"/>
            </p:cNvCxnSpPr>
            <p:nvPr/>
          </p:nvCxnSpPr>
          <p:spPr bwMode="auto">
            <a:xfrm>
              <a:off x="3527499" y="2441278"/>
              <a:ext cx="300038" cy="28733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62" name="Text Box 46"/>
            <p:cNvSpPr txBox="1">
              <a:spLocks noChangeArrowheads="1"/>
            </p:cNvSpPr>
            <p:nvPr/>
          </p:nvSpPr>
          <p:spPr bwMode="auto">
            <a:xfrm>
              <a:off x="3945012" y="2677815"/>
              <a:ext cx="676275" cy="123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050" b="1" dirty="0">
                  <a:latin typeface="Arial" pitchFamily="34" charset="0"/>
                </a:rPr>
                <a:t> </a:t>
              </a:r>
              <a:r>
                <a:rPr lang="en-US" sz="1050" b="1" dirty="0">
                  <a:latin typeface="Arial Narrow" pitchFamily="34" charset="0"/>
                </a:rPr>
                <a:t>[state]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63" name="Text Box 47"/>
            <p:cNvSpPr txBox="1">
              <a:spLocks noChangeArrowheads="1"/>
            </p:cNvSpPr>
            <p:nvPr/>
          </p:nvSpPr>
          <p:spPr bwMode="auto">
            <a:xfrm>
              <a:off x="4203774" y="2512715"/>
              <a:ext cx="1825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600" b="1"/>
                <a:t>O</a:t>
              </a:r>
              <a:endParaRPr lang="en-US" sz="1600"/>
            </a:p>
          </p:txBody>
        </p:sp>
      </p:grpSp>
      <p:sp>
        <p:nvSpPr>
          <p:cNvPr id="64" name="Rectangle 48"/>
          <p:cNvSpPr>
            <a:spLocks noChangeArrowheads="1"/>
          </p:cNvSpPr>
          <p:nvPr/>
        </p:nvSpPr>
        <p:spPr bwMode="auto">
          <a:xfrm>
            <a:off x="7307337" y="2822278"/>
            <a:ext cx="1006475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</a:t>
            </a:r>
            <a:endParaRPr lang="en-US" sz="1600"/>
          </a:p>
        </p:txBody>
      </p:sp>
      <p:grpSp>
        <p:nvGrpSpPr>
          <p:cNvPr id="77" name="Group 76"/>
          <p:cNvGrpSpPr/>
          <p:nvPr/>
        </p:nvGrpSpPr>
        <p:grpSpPr>
          <a:xfrm>
            <a:off x="6729487" y="2801640"/>
            <a:ext cx="577850" cy="395288"/>
            <a:chOff x="6729487" y="2801640"/>
            <a:chExt cx="577850" cy="395288"/>
          </a:xfrm>
        </p:grpSpPr>
        <p:cxnSp>
          <p:nvCxnSpPr>
            <p:cNvPr id="65" name="AutoShape 49"/>
            <p:cNvCxnSpPr>
              <a:cxnSpLocks noChangeShapeType="1"/>
              <a:stCxn id="41" idx="3"/>
              <a:endCxn id="64" idx="1"/>
            </p:cNvCxnSpPr>
            <p:nvPr/>
          </p:nvCxnSpPr>
          <p:spPr bwMode="auto">
            <a:xfrm>
              <a:off x="6729487" y="2982615"/>
              <a:ext cx="5778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6" name="Text Box 50"/>
            <p:cNvSpPr txBox="1">
              <a:spLocks noChangeArrowheads="1"/>
            </p:cNvSpPr>
            <p:nvPr/>
          </p:nvSpPr>
          <p:spPr bwMode="auto">
            <a:xfrm>
              <a:off x="7127949" y="2801640"/>
              <a:ext cx="144463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67" name="Text Box 51"/>
            <p:cNvSpPr txBox="1">
              <a:spLocks noChangeArrowheads="1"/>
            </p:cNvSpPr>
            <p:nvPr/>
          </p:nvSpPr>
          <p:spPr bwMode="auto">
            <a:xfrm>
              <a:off x="6731074" y="2838153"/>
              <a:ext cx="144463" cy="115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6731074" y="3038178"/>
              <a:ext cx="576263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T1</a:t>
              </a:r>
            </a:p>
          </p:txBody>
        </p:sp>
      </p:grp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79812" y="3421857"/>
            <a:ext cx="5503863" cy="2989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5726200" y="3588545"/>
            <a:ext cx="1004887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O1</a:t>
            </a:r>
            <a:endParaRPr lang="en-US" sz="1600"/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5108662" y="3674270"/>
            <a:ext cx="398463" cy="150812"/>
          </a:xfrm>
          <a:prstGeom prst="rightArrow">
            <a:avLst>
              <a:gd name="adj1" fmla="val 50000"/>
              <a:gd name="adj2" fmla="val 6605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7305762" y="3588545"/>
            <a:ext cx="1006475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O2</a:t>
            </a:r>
            <a:endParaRPr lang="en-US" sz="1600"/>
          </a:p>
        </p:txBody>
      </p:sp>
      <p:grpSp>
        <p:nvGrpSpPr>
          <p:cNvPr id="182" name="Group 181"/>
          <p:cNvGrpSpPr/>
          <p:nvPr/>
        </p:nvGrpSpPr>
        <p:grpSpPr>
          <a:xfrm>
            <a:off x="6729500" y="3602832"/>
            <a:ext cx="576262" cy="323850"/>
            <a:chOff x="6729500" y="3602832"/>
            <a:chExt cx="576262" cy="323850"/>
          </a:xfrm>
        </p:grpSpPr>
        <p:cxnSp>
          <p:nvCxnSpPr>
            <p:cNvPr id="88" name="AutoShape 12"/>
            <p:cNvCxnSpPr>
              <a:cxnSpLocks noChangeShapeType="1"/>
              <a:stCxn id="79" idx="3"/>
              <a:endCxn id="87" idx="1"/>
            </p:cNvCxnSpPr>
            <p:nvPr/>
          </p:nvCxnSpPr>
          <p:spPr bwMode="auto">
            <a:xfrm>
              <a:off x="6731087" y="3748882"/>
              <a:ext cx="5746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6729500" y="3602832"/>
              <a:ext cx="144462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90" name="Text Box 14"/>
            <p:cNvSpPr txBox="1">
              <a:spLocks noChangeArrowheads="1"/>
            </p:cNvSpPr>
            <p:nvPr/>
          </p:nvSpPr>
          <p:spPr bwMode="auto">
            <a:xfrm>
              <a:off x="7161300" y="3637757"/>
              <a:ext cx="144462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auto">
            <a:xfrm>
              <a:off x="6729500" y="3767932"/>
              <a:ext cx="576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</a:t>
              </a:r>
            </a:p>
          </p:txBody>
        </p:sp>
      </p:grpSp>
      <p:sp>
        <p:nvSpPr>
          <p:cNvPr id="128" name="AutoShape 52"/>
          <p:cNvSpPr>
            <a:spLocks noChangeArrowheads="1"/>
          </p:cNvSpPr>
          <p:nvPr/>
        </p:nvSpPr>
        <p:spPr bwMode="auto">
          <a:xfrm>
            <a:off x="5102312" y="4072732"/>
            <a:ext cx="398463" cy="152400"/>
          </a:xfrm>
          <a:prstGeom prst="rightArrow">
            <a:avLst>
              <a:gd name="adj1" fmla="val 50000"/>
              <a:gd name="adj2" fmla="val 65365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AutoShape 53"/>
          <p:cNvSpPr>
            <a:spLocks noChangeArrowheads="1"/>
          </p:cNvSpPr>
          <p:nvPr/>
        </p:nvSpPr>
        <p:spPr bwMode="auto">
          <a:xfrm>
            <a:off x="5102312" y="4675982"/>
            <a:ext cx="398463" cy="150813"/>
          </a:xfrm>
          <a:prstGeom prst="rightArrow">
            <a:avLst>
              <a:gd name="adj1" fmla="val 50000"/>
              <a:gd name="adj2" fmla="val 6605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AutoShape 54"/>
          <p:cNvSpPr>
            <a:spLocks noChangeArrowheads="1"/>
          </p:cNvSpPr>
          <p:nvPr/>
        </p:nvSpPr>
        <p:spPr bwMode="auto">
          <a:xfrm>
            <a:off x="5102312" y="5103020"/>
            <a:ext cx="398463" cy="150812"/>
          </a:xfrm>
          <a:prstGeom prst="rightArrow">
            <a:avLst>
              <a:gd name="adj1" fmla="val 50000"/>
              <a:gd name="adj2" fmla="val 6605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AutoShape 55"/>
          <p:cNvSpPr>
            <a:spLocks noChangeArrowheads="1"/>
          </p:cNvSpPr>
          <p:nvPr/>
        </p:nvSpPr>
        <p:spPr bwMode="auto">
          <a:xfrm>
            <a:off x="5102312" y="5522120"/>
            <a:ext cx="398463" cy="150812"/>
          </a:xfrm>
          <a:prstGeom prst="rightArrow">
            <a:avLst>
              <a:gd name="adj1" fmla="val 50000"/>
              <a:gd name="adj2" fmla="val 6605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AutoShape 56"/>
          <p:cNvSpPr>
            <a:spLocks noChangeArrowheads="1"/>
          </p:cNvSpPr>
          <p:nvPr/>
        </p:nvSpPr>
        <p:spPr bwMode="auto">
          <a:xfrm>
            <a:off x="5102312" y="5968207"/>
            <a:ext cx="398463" cy="150813"/>
          </a:xfrm>
          <a:prstGeom prst="rightArrow">
            <a:avLst>
              <a:gd name="adj1" fmla="val 50000"/>
              <a:gd name="adj2" fmla="val 66052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Rectangle 72"/>
          <p:cNvSpPr>
            <a:spLocks noChangeArrowheads="1"/>
          </p:cNvSpPr>
          <p:nvPr/>
        </p:nvSpPr>
        <p:spPr bwMode="auto">
          <a:xfrm>
            <a:off x="5726200" y="4036220"/>
            <a:ext cx="1004887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O1</a:t>
            </a:r>
            <a:endParaRPr lang="en-US" sz="1600"/>
          </a:p>
        </p:txBody>
      </p:sp>
      <p:sp>
        <p:nvSpPr>
          <p:cNvPr id="149" name="Rectangle 73"/>
          <p:cNvSpPr>
            <a:spLocks noChangeArrowheads="1"/>
          </p:cNvSpPr>
          <p:nvPr/>
        </p:nvSpPr>
        <p:spPr bwMode="auto">
          <a:xfrm>
            <a:off x="7305762" y="4037807"/>
            <a:ext cx="1006475" cy="319088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O2</a:t>
            </a:r>
            <a:endParaRPr lang="en-US" sz="1600"/>
          </a:p>
        </p:txBody>
      </p:sp>
      <p:grpSp>
        <p:nvGrpSpPr>
          <p:cNvPr id="183" name="Group 182"/>
          <p:cNvGrpSpPr/>
          <p:nvPr/>
        </p:nvGrpSpPr>
        <p:grpSpPr>
          <a:xfrm>
            <a:off x="6729500" y="4069557"/>
            <a:ext cx="576262" cy="303213"/>
            <a:chOff x="6729500" y="4069557"/>
            <a:chExt cx="576262" cy="303213"/>
          </a:xfrm>
        </p:grpSpPr>
        <p:cxnSp>
          <p:nvCxnSpPr>
            <p:cNvPr id="150" name="AutoShape 74"/>
            <p:cNvCxnSpPr>
              <a:cxnSpLocks noChangeShapeType="1"/>
              <a:stCxn id="148" idx="3"/>
              <a:endCxn id="149" idx="1"/>
            </p:cNvCxnSpPr>
            <p:nvPr/>
          </p:nvCxnSpPr>
          <p:spPr bwMode="auto">
            <a:xfrm>
              <a:off x="6731087" y="4196557"/>
              <a:ext cx="574675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1" name="Text Box 75"/>
            <p:cNvSpPr txBox="1">
              <a:spLocks noChangeArrowheads="1"/>
            </p:cNvSpPr>
            <p:nvPr/>
          </p:nvSpPr>
          <p:spPr bwMode="auto">
            <a:xfrm>
              <a:off x="6729500" y="4069557"/>
              <a:ext cx="144462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52" name="Text Box 76"/>
            <p:cNvSpPr txBox="1">
              <a:spLocks noChangeArrowheads="1"/>
            </p:cNvSpPr>
            <p:nvPr/>
          </p:nvSpPr>
          <p:spPr bwMode="auto">
            <a:xfrm>
              <a:off x="7161300" y="4069557"/>
              <a:ext cx="144462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53" name="Text Box 77"/>
            <p:cNvSpPr txBox="1">
              <a:spLocks noChangeArrowheads="1"/>
            </p:cNvSpPr>
            <p:nvPr/>
          </p:nvSpPr>
          <p:spPr bwMode="auto">
            <a:xfrm>
              <a:off x="6729500" y="4214020"/>
              <a:ext cx="576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</a:t>
              </a:r>
            </a:p>
          </p:txBody>
        </p:sp>
      </p:grpSp>
      <p:sp>
        <p:nvSpPr>
          <p:cNvPr id="154" name="Rectangle 78"/>
          <p:cNvSpPr>
            <a:spLocks noChangeArrowheads="1"/>
          </p:cNvSpPr>
          <p:nvPr/>
        </p:nvSpPr>
        <p:spPr bwMode="auto">
          <a:xfrm>
            <a:off x="5726200" y="4647407"/>
            <a:ext cx="1004887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O1</a:t>
            </a:r>
            <a:endParaRPr lang="en-US" sz="1600"/>
          </a:p>
        </p:txBody>
      </p:sp>
      <p:sp>
        <p:nvSpPr>
          <p:cNvPr id="155" name="Rectangle 79"/>
          <p:cNvSpPr>
            <a:spLocks noChangeArrowheads="1"/>
          </p:cNvSpPr>
          <p:nvPr/>
        </p:nvSpPr>
        <p:spPr bwMode="auto">
          <a:xfrm>
            <a:off x="7305762" y="4648995"/>
            <a:ext cx="1006475" cy="31908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O2</a:t>
            </a:r>
            <a:endParaRPr lang="en-US" sz="1600"/>
          </a:p>
        </p:txBody>
      </p:sp>
      <p:grpSp>
        <p:nvGrpSpPr>
          <p:cNvPr id="184" name="Group 183"/>
          <p:cNvGrpSpPr/>
          <p:nvPr/>
        </p:nvGrpSpPr>
        <p:grpSpPr>
          <a:xfrm>
            <a:off x="6729500" y="4645820"/>
            <a:ext cx="576262" cy="339725"/>
            <a:chOff x="6729500" y="4645820"/>
            <a:chExt cx="576262" cy="339725"/>
          </a:xfrm>
        </p:grpSpPr>
        <p:cxnSp>
          <p:nvCxnSpPr>
            <p:cNvPr id="156" name="AutoShape 80"/>
            <p:cNvCxnSpPr>
              <a:cxnSpLocks noChangeShapeType="1"/>
              <a:stCxn id="154" idx="3"/>
              <a:endCxn id="155" idx="1"/>
            </p:cNvCxnSpPr>
            <p:nvPr/>
          </p:nvCxnSpPr>
          <p:spPr bwMode="auto">
            <a:xfrm>
              <a:off x="6731087" y="4807745"/>
              <a:ext cx="574675" cy="158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7" name="Text Box 81"/>
            <p:cNvSpPr txBox="1">
              <a:spLocks noChangeArrowheads="1"/>
            </p:cNvSpPr>
            <p:nvPr/>
          </p:nvSpPr>
          <p:spPr bwMode="auto">
            <a:xfrm>
              <a:off x="6729500" y="4645820"/>
              <a:ext cx="144462" cy="115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58" name="Text Box 82"/>
            <p:cNvSpPr txBox="1">
              <a:spLocks noChangeArrowheads="1"/>
            </p:cNvSpPr>
            <p:nvPr/>
          </p:nvSpPr>
          <p:spPr bwMode="auto">
            <a:xfrm>
              <a:off x="7161300" y="4645820"/>
              <a:ext cx="144462" cy="115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59" name="Text Box 83"/>
            <p:cNvSpPr txBox="1">
              <a:spLocks noChangeArrowheads="1"/>
            </p:cNvSpPr>
            <p:nvPr/>
          </p:nvSpPr>
          <p:spPr bwMode="auto">
            <a:xfrm>
              <a:off x="6729500" y="4826795"/>
              <a:ext cx="576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</a:t>
              </a:r>
            </a:p>
          </p:txBody>
        </p:sp>
      </p:grpSp>
      <p:sp>
        <p:nvSpPr>
          <p:cNvPr id="160" name="Rectangle 84"/>
          <p:cNvSpPr>
            <a:spLocks noChangeArrowheads="1"/>
          </p:cNvSpPr>
          <p:nvPr/>
        </p:nvSpPr>
        <p:spPr bwMode="auto">
          <a:xfrm>
            <a:off x="5726200" y="5072857"/>
            <a:ext cx="1004887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O1</a:t>
            </a:r>
            <a:endParaRPr lang="en-US" sz="1600"/>
          </a:p>
        </p:txBody>
      </p:sp>
      <p:sp>
        <p:nvSpPr>
          <p:cNvPr id="161" name="Rectangle 85"/>
          <p:cNvSpPr>
            <a:spLocks noChangeArrowheads="1"/>
          </p:cNvSpPr>
          <p:nvPr/>
        </p:nvSpPr>
        <p:spPr bwMode="auto">
          <a:xfrm>
            <a:off x="7305762" y="5074445"/>
            <a:ext cx="1006475" cy="31908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O2</a:t>
            </a:r>
            <a:endParaRPr lang="en-US" sz="1600"/>
          </a:p>
        </p:txBody>
      </p:sp>
      <p:grpSp>
        <p:nvGrpSpPr>
          <p:cNvPr id="185" name="Group 184"/>
          <p:cNvGrpSpPr/>
          <p:nvPr/>
        </p:nvGrpSpPr>
        <p:grpSpPr>
          <a:xfrm>
            <a:off x="6729500" y="5077620"/>
            <a:ext cx="576262" cy="339725"/>
            <a:chOff x="6729500" y="5077620"/>
            <a:chExt cx="576262" cy="339725"/>
          </a:xfrm>
        </p:grpSpPr>
        <p:cxnSp>
          <p:nvCxnSpPr>
            <p:cNvPr id="162" name="AutoShape 86"/>
            <p:cNvCxnSpPr>
              <a:cxnSpLocks noChangeShapeType="1"/>
              <a:stCxn id="160" idx="3"/>
              <a:endCxn id="161" idx="1"/>
            </p:cNvCxnSpPr>
            <p:nvPr/>
          </p:nvCxnSpPr>
          <p:spPr bwMode="auto">
            <a:xfrm>
              <a:off x="6731087" y="5233195"/>
              <a:ext cx="574675" cy="158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3" name="Text Box 87"/>
            <p:cNvSpPr txBox="1">
              <a:spLocks noChangeArrowheads="1"/>
            </p:cNvSpPr>
            <p:nvPr/>
          </p:nvSpPr>
          <p:spPr bwMode="auto">
            <a:xfrm>
              <a:off x="6729500" y="5077620"/>
              <a:ext cx="144462" cy="115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64" name="Text Box 88"/>
            <p:cNvSpPr txBox="1">
              <a:spLocks noChangeArrowheads="1"/>
            </p:cNvSpPr>
            <p:nvPr/>
          </p:nvSpPr>
          <p:spPr bwMode="auto">
            <a:xfrm>
              <a:off x="7161300" y="5114132"/>
              <a:ext cx="144462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65" name="Text Box 89"/>
            <p:cNvSpPr txBox="1">
              <a:spLocks noChangeArrowheads="1"/>
            </p:cNvSpPr>
            <p:nvPr/>
          </p:nvSpPr>
          <p:spPr bwMode="auto">
            <a:xfrm>
              <a:off x="6729500" y="5258595"/>
              <a:ext cx="576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</a:t>
              </a:r>
            </a:p>
          </p:txBody>
        </p:sp>
      </p:grpSp>
      <p:sp>
        <p:nvSpPr>
          <p:cNvPr id="166" name="Rectangle 90"/>
          <p:cNvSpPr>
            <a:spLocks noChangeArrowheads="1"/>
          </p:cNvSpPr>
          <p:nvPr/>
        </p:nvSpPr>
        <p:spPr bwMode="auto">
          <a:xfrm>
            <a:off x="5726200" y="5493545"/>
            <a:ext cx="1004887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O1</a:t>
            </a:r>
            <a:endParaRPr lang="en-US" sz="1600"/>
          </a:p>
        </p:txBody>
      </p:sp>
      <p:sp>
        <p:nvSpPr>
          <p:cNvPr id="167" name="Rectangle 91"/>
          <p:cNvSpPr>
            <a:spLocks noChangeArrowheads="1"/>
          </p:cNvSpPr>
          <p:nvPr/>
        </p:nvSpPr>
        <p:spPr bwMode="auto">
          <a:xfrm>
            <a:off x="7305762" y="5495132"/>
            <a:ext cx="1006475" cy="319088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O2</a:t>
            </a:r>
            <a:endParaRPr lang="en-US" sz="1600"/>
          </a:p>
        </p:txBody>
      </p:sp>
      <p:grpSp>
        <p:nvGrpSpPr>
          <p:cNvPr id="186" name="Group 185"/>
          <p:cNvGrpSpPr/>
          <p:nvPr/>
        </p:nvGrpSpPr>
        <p:grpSpPr>
          <a:xfrm>
            <a:off x="6729500" y="5511007"/>
            <a:ext cx="576262" cy="323850"/>
            <a:chOff x="6729500" y="5511007"/>
            <a:chExt cx="576262" cy="323850"/>
          </a:xfrm>
        </p:grpSpPr>
        <p:cxnSp>
          <p:nvCxnSpPr>
            <p:cNvPr id="168" name="AutoShape 92"/>
            <p:cNvCxnSpPr>
              <a:cxnSpLocks noChangeShapeType="1"/>
              <a:stCxn id="166" idx="3"/>
              <a:endCxn id="167" idx="1"/>
            </p:cNvCxnSpPr>
            <p:nvPr/>
          </p:nvCxnSpPr>
          <p:spPr bwMode="auto">
            <a:xfrm>
              <a:off x="6731087" y="5653882"/>
              <a:ext cx="574675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9" name="Text Box 93"/>
            <p:cNvSpPr txBox="1">
              <a:spLocks noChangeArrowheads="1"/>
            </p:cNvSpPr>
            <p:nvPr/>
          </p:nvSpPr>
          <p:spPr bwMode="auto">
            <a:xfrm>
              <a:off x="6729500" y="5545932"/>
              <a:ext cx="144462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70" name="Text Box 94"/>
            <p:cNvSpPr txBox="1">
              <a:spLocks noChangeArrowheads="1"/>
            </p:cNvSpPr>
            <p:nvPr/>
          </p:nvSpPr>
          <p:spPr bwMode="auto">
            <a:xfrm>
              <a:off x="7161300" y="5511007"/>
              <a:ext cx="144462" cy="115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1</a:t>
              </a:r>
            </a:p>
          </p:txBody>
        </p:sp>
        <p:sp>
          <p:nvSpPr>
            <p:cNvPr id="171" name="Text Box 95"/>
            <p:cNvSpPr txBox="1">
              <a:spLocks noChangeArrowheads="1"/>
            </p:cNvSpPr>
            <p:nvPr/>
          </p:nvSpPr>
          <p:spPr bwMode="auto">
            <a:xfrm>
              <a:off x="6729500" y="5676107"/>
              <a:ext cx="576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</a:t>
              </a:r>
            </a:p>
          </p:txBody>
        </p:sp>
      </p:grpSp>
      <p:sp>
        <p:nvSpPr>
          <p:cNvPr id="172" name="Rectangle 96"/>
          <p:cNvSpPr>
            <a:spLocks noChangeArrowheads="1"/>
          </p:cNvSpPr>
          <p:nvPr/>
        </p:nvSpPr>
        <p:spPr bwMode="auto">
          <a:xfrm>
            <a:off x="5726200" y="5938045"/>
            <a:ext cx="1004887" cy="32067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O1</a:t>
            </a:r>
            <a:endParaRPr lang="en-US" sz="1600"/>
          </a:p>
        </p:txBody>
      </p:sp>
      <p:sp>
        <p:nvSpPr>
          <p:cNvPr id="173" name="Rectangle 97"/>
          <p:cNvSpPr>
            <a:spLocks noChangeArrowheads="1"/>
          </p:cNvSpPr>
          <p:nvPr/>
        </p:nvSpPr>
        <p:spPr bwMode="auto">
          <a:xfrm>
            <a:off x="7305762" y="5939632"/>
            <a:ext cx="1006475" cy="319088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en-US" sz="1600" b="1"/>
              <a:t>O2</a:t>
            </a:r>
            <a:endParaRPr lang="en-US" sz="1600"/>
          </a:p>
        </p:txBody>
      </p:sp>
      <p:grpSp>
        <p:nvGrpSpPr>
          <p:cNvPr id="187" name="Group 186"/>
          <p:cNvGrpSpPr/>
          <p:nvPr/>
        </p:nvGrpSpPr>
        <p:grpSpPr>
          <a:xfrm>
            <a:off x="6729500" y="5969795"/>
            <a:ext cx="576262" cy="311150"/>
            <a:chOff x="6729500" y="5969795"/>
            <a:chExt cx="576262" cy="311150"/>
          </a:xfrm>
        </p:grpSpPr>
        <p:cxnSp>
          <p:nvCxnSpPr>
            <p:cNvPr id="174" name="AutoShape 98"/>
            <p:cNvCxnSpPr>
              <a:cxnSpLocks noChangeShapeType="1"/>
              <a:stCxn id="172" idx="3"/>
              <a:endCxn id="173" idx="1"/>
            </p:cNvCxnSpPr>
            <p:nvPr/>
          </p:nvCxnSpPr>
          <p:spPr bwMode="auto">
            <a:xfrm>
              <a:off x="6731087" y="6098382"/>
              <a:ext cx="574675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5" name="Text Box 99"/>
            <p:cNvSpPr txBox="1">
              <a:spLocks noChangeArrowheads="1"/>
            </p:cNvSpPr>
            <p:nvPr/>
          </p:nvSpPr>
          <p:spPr bwMode="auto">
            <a:xfrm>
              <a:off x="6729500" y="5977732"/>
              <a:ext cx="144462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76" name="Text Box 100"/>
            <p:cNvSpPr txBox="1">
              <a:spLocks noChangeArrowheads="1"/>
            </p:cNvSpPr>
            <p:nvPr/>
          </p:nvSpPr>
          <p:spPr bwMode="auto">
            <a:xfrm>
              <a:off x="7161300" y="5969795"/>
              <a:ext cx="144462" cy="117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*</a:t>
              </a:r>
            </a:p>
          </p:txBody>
        </p:sp>
        <p:sp>
          <p:nvSpPr>
            <p:cNvPr id="177" name="Text Box 101"/>
            <p:cNvSpPr txBox="1">
              <a:spLocks noChangeArrowheads="1"/>
            </p:cNvSpPr>
            <p:nvPr/>
          </p:nvSpPr>
          <p:spPr bwMode="auto">
            <a:xfrm>
              <a:off x="6729500" y="6122195"/>
              <a:ext cx="576262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200"/>
                <a:t>T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949191" y="3458196"/>
            <a:ext cx="1989609" cy="2916324"/>
            <a:chOff x="2949191" y="3458196"/>
            <a:chExt cx="1989609" cy="2916324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4708612" y="3582195"/>
              <a:ext cx="182563" cy="274637"/>
            </a:xfrm>
            <a:custGeom>
              <a:avLst/>
              <a:gdLst>
                <a:gd name="T0" fmla="*/ 0 w 468"/>
                <a:gd name="T1" fmla="*/ 115153417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216 h 655"/>
                <a:gd name="T8" fmla="*/ 71216350 w 468"/>
                <a:gd name="T9" fmla="*/ 29887216 h 655"/>
                <a:gd name="T10" fmla="*/ 45347011 w 468"/>
                <a:gd name="T11" fmla="*/ 0 h 655"/>
                <a:gd name="T12" fmla="*/ 71216350 w 468"/>
                <a:gd name="T13" fmla="*/ 29887216 h 655"/>
                <a:gd name="T14" fmla="*/ 71216350 w 468"/>
                <a:gd name="T15" fmla="*/ 115153417 h 655"/>
                <a:gd name="T16" fmla="*/ 0 w 468"/>
                <a:gd name="T17" fmla="*/ 115153417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auto">
            <a:xfrm>
              <a:off x="3959312" y="3588545"/>
              <a:ext cx="457200" cy="2746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83" name="AutoShape 7"/>
            <p:cNvCxnSpPr>
              <a:cxnSpLocks noChangeShapeType="1"/>
              <a:stCxn id="82" idx="3"/>
            </p:cNvCxnSpPr>
            <p:nvPr/>
          </p:nvCxnSpPr>
          <p:spPr bwMode="auto">
            <a:xfrm>
              <a:off x="4416512" y="3726657"/>
              <a:ext cx="30321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3460837" y="3839370"/>
              <a:ext cx="274638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O1</a:t>
              </a:r>
              <a:endParaRPr lang="en-US" sz="110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3514812" y="3575845"/>
              <a:ext cx="182563" cy="274637"/>
            </a:xfrm>
            <a:custGeom>
              <a:avLst/>
              <a:gdLst>
                <a:gd name="T0" fmla="*/ 0 w 468"/>
                <a:gd name="T1" fmla="*/ 115153417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216 h 655"/>
                <a:gd name="T8" fmla="*/ 71216350 w 468"/>
                <a:gd name="T9" fmla="*/ 29887216 h 655"/>
                <a:gd name="T10" fmla="*/ 45347011 w 468"/>
                <a:gd name="T11" fmla="*/ 0 h 655"/>
                <a:gd name="T12" fmla="*/ 71216350 w 468"/>
                <a:gd name="T13" fmla="*/ 29887216 h 655"/>
                <a:gd name="T14" fmla="*/ 71216350 w 468"/>
                <a:gd name="T15" fmla="*/ 115153417 h 655"/>
                <a:gd name="T16" fmla="*/ 0 w 468"/>
                <a:gd name="T17" fmla="*/ 115153417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654637" y="3853657"/>
              <a:ext cx="274638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O2</a:t>
              </a:r>
              <a:endParaRPr lang="en-US" sz="1100"/>
            </a:p>
          </p:txBody>
        </p:sp>
        <p:cxnSp>
          <p:nvCxnSpPr>
            <p:cNvPr id="92" name="AutoShape 16"/>
            <p:cNvCxnSpPr>
              <a:cxnSpLocks noChangeShapeType="1"/>
              <a:endCxn id="82" idx="1"/>
            </p:cNvCxnSpPr>
            <p:nvPr/>
          </p:nvCxnSpPr>
          <p:spPr bwMode="auto">
            <a:xfrm>
              <a:off x="3698962" y="3725070"/>
              <a:ext cx="260350" cy="15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4707025" y="4007645"/>
              <a:ext cx="182562" cy="274637"/>
            </a:xfrm>
            <a:custGeom>
              <a:avLst/>
              <a:gdLst>
                <a:gd name="T0" fmla="*/ 0 w 468"/>
                <a:gd name="T1" fmla="*/ 115153417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216 h 655"/>
                <a:gd name="T8" fmla="*/ 71215570 w 468"/>
                <a:gd name="T9" fmla="*/ 29887216 h 655"/>
                <a:gd name="T10" fmla="*/ 45346763 w 468"/>
                <a:gd name="T11" fmla="*/ 0 h 655"/>
                <a:gd name="T12" fmla="*/ 71215570 w 468"/>
                <a:gd name="T13" fmla="*/ 29887216 h 655"/>
                <a:gd name="T14" fmla="*/ 71215570 w 468"/>
                <a:gd name="T15" fmla="*/ 115153417 h 655"/>
                <a:gd name="T16" fmla="*/ 0 w 468"/>
                <a:gd name="T17" fmla="*/ 115153417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AutoShape 18"/>
            <p:cNvSpPr>
              <a:spLocks noChangeArrowheads="1"/>
            </p:cNvSpPr>
            <p:nvPr/>
          </p:nvSpPr>
          <p:spPr bwMode="auto">
            <a:xfrm>
              <a:off x="3957725" y="4013995"/>
              <a:ext cx="457200" cy="2746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95" name="AutoShape 19"/>
            <p:cNvCxnSpPr>
              <a:cxnSpLocks noChangeShapeType="1"/>
              <a:stCxn id="94" idx="3"/>
            </p:cNvCxnSpPr>
            <p:nvPr/>
          </p:nvCxnSpPr>
          <p:spPr bwMode="auto">
            <a:xfrm>
              <a:off x="4414925" y="4152107"/>
              <a:ext cx="300037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3467187" y="4271170"/>
              <a:ext cx="274638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O1</a:t>
              </a:r>
              <a:endParaRPr lang="en-US" sz="1100"/>
            </a:p>
          </p:txBody>
        </p:sp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3514812" y="4001295"/>
              <a:ext cx="182563" cy="274637"/>
            </a:xfrm>
            <a:custGeom>
              <a:avLst/>
              <a:gdLst>
                <a:gd name="T0" fmla="*/ 0 w 468"/>
                <a:gd name="T1" fmla="*/ 115153417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216 h 655"/>
                <a:gd name="T8" fmla="*/ 71216350 w 468"/>
                <a:gd name="T9" fmla="*/ 29887216 h 655"/>
                <a:gd name="T10" fmla="*/ 45347011 w 468"/>
                <a:gd name="T11" fmla="*/ 0 h 655"/>
                <a:gd name="T12" fmla="*/ 71216350 w 468"/>
                <a:gd name="T13" fmla="*/ 29887216 h 655"/>
                <a:gd name="T14" fmla="*/ 71216350 w 468"/>
                <a:gd name="T15" fmla="*/ 115153417 h 655"/>
                <a:gd name="T16" fmla="*/ 0 w 468"/>
                <a:gd name="T17" fmla="*/ 115153417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 Box 22"/>
            <p:cNvSpPr txBox="1">
              <a:spLocks noChangeArrowheads="1"/>
            </p:cNvSpPr>
            <p:nvPr/>
          </p:nvSpPr>
          <p:spPr bwMode="auto">
            <a:xfrm>
              <a:off x="4659400" y="4271170"/>
              <a:ext cx="274637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O2</a:t>
              </a:r>
              <a:endParaRPr lang="en-US" sz="1100"/>
            </a:p>
          </p:txBody>
        </p:sp>
        <p:cxnSp>
          <p:nvCxnSpPr>
            <p:cNvPr id="99" name="AutoShape 23"/>
            <p:cNvCxnSpPr>
              <a:cxnSpLocks noChangeShapeType="1"/>
              <a:endCxn id="94" idx="1"/>
            </p:cNvCxnSpPr>
            <p:nvPr/>
          </p:nvCxnSpPr>
          <p:spPr bwMode="auto">
            <a:xfrm>
              <a:off x="3700550" y="4145757"/>
              <a:ext cx="257175" cy="6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00" name="Freeform 24"/>
            <p:cNvSpPr>
              <a:spLocks/>
            </p:cNvSpPr>
            <p:nvPr/>
          </p:nvSpPr>
          <p:spPr bwMode="auto">
            <a:xfrm>
              <a:off x="4707025" y="4641057"/>
              <a:ext cx="182562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325 h 655"/>
                <a:gd name="T8" fmla="*/ 71215570 w 468"/>
                <a:gd name="T9" fmla="*/ 29887325 h 655"/>
                <a:gd name="T10" fmla="*/ 45346763 w 468"/>
                <a:gd name="T11" fmla="*/ 0 h 655"/>
                <a:gd name="T12" fmla="*/ 71215570 w 468"/>
                <a:gd name="T13" fmla="*/ 29887325 h 655"/>
                <a:gd name="T14" fmla="*/ 7121557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5"/>
            <p:cNvSpPr>
              <a:spLocks noChangeArrowheads="1"/>
            </p:cNvSpPr>
            <p:nvPr/>
          </p:nvSpPr>
          <p:spPr bwMode="auto">
            <a:xfrm>
              <a:off x="3957725" y="4647407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102" name="AutoShape 26"/>
            <p:cNvCxnSpPr>
              <a:cxnSpLocks noChangeShapeType="1"/>
              <a:stCxn id="101" idx="3"/>
            </p:cNvCxnSpPr>
            <p:nvPr/>
          </p:nvCxnSpPr>
          <p:spPr bwMode="auto">
            <a:xfrm flipV="1">
              <a:off x="4414925" y="4783932"/>
              <a:ext cx="303212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>
              <a:off x="3471950" y="4898232"/>
              <a:ext cx="274637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O1</a:t>
              </a:r>
              <a:endParaRPr lang="en-US" sz="1100"/>
            </a:p>
          </p:txBody>
        </p:sp>
        <p:sp>
          <p:nvSpPr>
            <p:cNvPr id="104" name="Freeform 28"/>
            <p:cNvSpPr>
              <a:spLocks/>
            </p:cNvSpPr>
            <p:nvPr/>
          </p:nvSpPr>
          <p:spPr bwMode="auto">
            <a:xfrm>
              <a:off x="3514812" y="4634707"/>
              <a:ext cx="182563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325 h 655"/>
                <a:gd name="T8" fmla="*/ 71216350 w 468"/>
                <a:gd name="T9" fmla="*/ 29887325 h 655"/>
                <a:gd name="T10" fmla="*/ 45347011 w 468"/>
                <a:gd name="T11" fmla="*/ 0 h 655"/>
                <a:gd name="T12" fmla="*/ 71216350 w 468"/>
                <a:gd name="T13" fmla="*/ 29887325 h 655"/>
                <a:gd name="T14" fmla="*/ 7121635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4664162" y="4904582"/>
              <a:ext cx="274638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O2</a:t>
              </a:r>
              <a:endParaRPr lang="en-US" sz="1100"/>
            </a:p>
          </p:txBody>
        </p:sp>
        <p:cxnSp>
          <p:nvCxnSpPr>
            <p:cNvPr id="106" name="AutoShape 30"/>
            <p:cNvCxnSpPr>
              <a:cxnSpLocks noChangeShapeType="1"/>
              <a:endCxn id="101" idx="1"/>
            </p:cNvCxnSpPr>
            <p:nvPr/>
          </p:nvCxnSpPr>
          <p:spPr bwMode="auto">
            <a:xfrm>
              <a:off x="3700550" y="4779170"/>
              <a:ext cx="257175" cy="6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4707025" y="5066507"/>
              <a:ext cx="182562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325 h 655"/>
                <a:gd name="T8" fmla="*/ 71215570 w 468"/>
                <a:gd name="T9" fmla="*/ 29887325 h 655"/>
                <a:gd name="T10" fmla="*/ 45346763 w 468"/>
                <a:gd name="T11" fmla="*/ 0 h 655"/>
                <a:gd name="T12" fmla="*/ 71215570 w 468"/>
                <a:gd name="T13" fmla="*/ 29887325 h 655"/>
                <a:gd name="T14" fmla="*/ 7121557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AutoShape 32"/>
            <p:cNvSpPr>
              <a:spLocks noChangeArrowheads="1"/>
            </p:cNvSpPr>
            <p:nvPr/>
          </p:nvSpPr>
          <p:spPr bwMode="auto">
            <a:xfrm>
              <a:off x="3957725" y="5072857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109" name="AutoShape 33"/>
            <p:cNvCxnSpPr>
              <a:cxnSpLocks noChangeShapeType="1"/>
              <a:stCxn id="108" idx="3"/>
            </p:cNvCxnSpPr>
            <p:nvPr/>
          </p:nvCxnSpPr>
          <p:spPr bwMode="auto">
            <a:xfrm>
              <a:off x="4414925" y="5210970"/>
              <a:ext cx="288925" cy="15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10" name="Text Box 34"/>
            <p:cNvSpPr txBox="1">
              <a:spLocks noChangeArrowheads="1"/>
            </p:cNvSpPr>
            <p:nvPr/>
          </p:nvSpPr>
          <p:spPr bwMode="auto">
            <a:xfrm>
              <a:off x="3467187" y="5325270"/>
              <a:ext cx="274638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O1</a:t>
              </a:r>
              <a:endParaRPr lang="en-US" sz="1100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3514812" y="5060157"/>
              <a:ext cx="182563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325 h 655"/>
                <a:gd name="T8" fmla="*/ 71216350 w 468"/>
                <a:gd name="T9" fmla="*/ 29887325 h 655"/>
                <a:gd name="T10" fmla="*/ 45347011 w 468"/>
                <a:gd name="T11" fmla="*/ 0 h 655"/>
                <a:gd name="T12" fmla="*/ 71216350 w 468"/>
                <a:gd name="T13" fmla="*/ 29887325 h 655"/>
                <a:gd name="T14" fmla="*/ 7121635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Text Box 36"/>
            <p:cNvSpPr txBox="1">
              <a:spLocks noChangeArrowheads="1"/>
            </p:cNvSpPr>
            <p:nvPr/>
          </p:nvSpPr>
          <p:spPr bwMode="auto">
            <a:xfrm>
              <a:off x="4664162" y="5330032"/>
              <a:ext cx="274638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O2</a:t>
              </a:r>
              <a:endParaRPr lang="en-US" sz="1100"/>
            </a:p>
          </p:txBody>
        </p:sp>
        <p:cxnSp>
          <p:nvCxnSpPr>
            <p:cNvPr id="113" name="AutoShape 37"/>
            <p:cNvCxnSpPr>
              <a:cxnSpLocks noChangeShapeType="1"/>
              <a:endCxn id="108" idx="1"/>
            </p:cNvCxnSpPr>
            <p:nvPr/>
          </p:nvCxnSpPr>
          <p:spPr bwMode="auto">
            <a:xfrm flipV="1">
              <a:off x="3698962" y="5210970"/>
              <a:ext cx="25876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14" name="Freeform 38"/>
            <p:cNvSpPr>
              <a:spLocks/>
            </p:cNvSpPr>
            <p:nvPr/>
          </p:nvSpPr>
          <p:spPr bwMode="auto">
            <a:xfrm>
              <a:off x="4707025" y="5479257"/>
              <a:ext cx="182562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325 h 655"/>
                <a:gd name="T8" fmla="*/ 71215570 w 468"/>
                <a:gd name="T9" fmla="*/ 29887325 h 655"/>
                <a:gd name="T10" fmla="*/ 45346763 w 468"/>
                <a:gd name="T11" fmla="*/ 0 h 655"/>
                <a:gd name="T12" fmla="*/ 71215570 w 468"/>
                <a:gd name="T13" fmla="*/ 29887325 h 655"/>
                <a:gd name="T14" fmla="*/ 7121557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AutoShape 39"/>
            <p:cNvSpPr>
              <a:spLocks noChangeArrowheads="1"/>
            </p:cNvSpPr>
            <p:nvPr/>
          </p:nvSpPr>
          <p:spPr bwMode="auto">
            <a:xfrm>
              <a:off x="3957725" y="5485607"/>
              <a:ext cx="457200" cy="27463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116" name="AutoShape 40"/>
            <p:cNvCxnSpPr>
              <a:cxnSpLocks noChangeShapeType="1"/>
              <a:stCxn id="115" idx="3"/>
            </p:cNvCxnSpPr>
            <p:nvPr/>
          </p:nvCxnSpPr>
          <p:spPr bwMode="auto">
            <a:xfrm flipV="1">
              <a:off x="4414925" y="5622132"/>
              <a:ext cx="28575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17" name="Text Box 41"/>
            <p:cNvSpPr txBox="1">
              <a:spLocks noChangeArrowheads="1"/>
            </p:cNvSpPr>
            <p:nvPr/>
          </p:nvSpPr>
          <p:spPr bwMode="auto">
            <a:xfrm>
              <a:off x="3475125" y="5736432"/>
              <a:ext cx="274637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O1</a:t>
              </a:r>
              <a:endParaRPr lang="en-US" sz="1100"/>
            </a:p>
          </p:txBody>
        </p:sp>
        <p:sp>
          <p:nvSpPr>
            <p:cNvPr id="118" name="Freeform 42"/>
            <p:cNvSpPr>
              <a:spLocks/>
            </p:cNvSpPr>
            <p:nvPr/>
          </p:nvSpPr>
          <p:spPr bwMode="auto">
            <a:xfrm>
              <a:off x="3514812" y="5472907"/>
              <a:ext cx="182563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325 h 655"/>
                <a:gd name="T8" fmla="*/ 71216350 w 468"/>
                <a:gd name="T9" fmla="*/ 29887325 h 655"/>
                <a:gd name="T10" fmla="*/ 45347011 w 468"/>
                <a:gd name="T11" fmla="*/ 0 h 655"/>
                <a:gd name="T12" fmla="*/ 71216350 w 468"/>
                <a:gd name="T13" fmla="*/ 29887325 h 655"/>
                <a:gd name="T14" fmla="*/ 7121635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3"/>
            <p:cNvSpPr txBox="1">
              <a:spLocks noChangeArrowheads="1"/>
            </p:cNvSpPr>
            <p:nvPr/>
          </p:nvSpPr>
          <p:spPr bwMode="auto">
            <a:xfrm>
              <a:off x="4660987" y="5741195"/>
              <a:ext cx="273050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O2</a:t>
              </a:r>
              <a:endParaRPr lang="en-US" sz="1100"/>
            </a:p>
          </p:txBody>
        </p:sp>
        <p:cxnSp>
          <p:nvCxnSpPr>
            <p:cNvPr id="120" name="AutoShape 44"/>
            <p:cNvCxnSpPr>
              <a:cxnSpLocks noChangeShapeType="1"/>
              <a:endCxn id="115" idx="1"/>
            </p:cNvCxnSpPr>
            <p:nvPr/>
          </p:nvCxnSpPr>
          <p:spPr bwMode="auto">
            <a:xfrm>
              <a:off x="3695787" y="5620545"/>
              <a:ext cx="261938" cy="31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21" name="Freeform 45"/>
            <p:cNvSpPr>
              <a:spLocks/>
            </p:cNvSpPr>
            <p:nvPr/>
          </p:nvSpPr>
          <p:spPr bwMode="auto">
            <a:xfrm>
              <a:off x="4707025" y="5923757"/>
              <a:ext cx="182562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6763 w 468"/>
                <a:gd name="T5" fmla="*/ 0 h 655"/>
                <a:gd name="T6" fmla="*/ 45346763 w 468"/>
                <a:gd name="T7" fmla="*/ 29887325 h 655"/>
                <a:gd name="T8" fmla="*/ 71215570 w 468"/>
                <a:gd name="T9" fmla="*/ 29887325 h 655"/>
                <a:gd name="T10" fmla="*/ 45346763 w 468"/>
                <a:gd name="T11" fmla="*/ 0 h 655"/>
                <a:gd name="T12" fmla="*/ 71215570 w 468"/>
                <a:gd name="T13" fmla="*/ 29887325 h 655"/>
                <a:gd name="T14" fmla="*/ 7121557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6"/>
            <p:cNvSpPr>
              <a:spLocks noChangeArrowheads="1"/>
            </p:cNvSpPr>
            <p:nvPr/>
          </p:nvSpPr>
          <p:spPr bwMode="auto">
            <a:xfrm>
              <a:off x="3957725" y="5931695"/>
              <a:ext cx="457200" cy="2746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dirty="0">
                  <a:latin typeface="Arial" pitchFamily="34" charset="0"/>
                </a:rPr>
                <a:t>T</a:t>
              </a:r>
              <a:endParaRPr lang="en-US" sz="1600" dirty="0">
                <a:latin typeface="Arial" pitchFamily="34" charset="0"/>
              </a:endParaRPr>
            </a:p>
          </p:txBody>
        </p:sp>
        <p:cxnSp>
          <p:nvCxnSpPr>
            <p:cNvPr id="123" name="AutoShape 47"/>
            <p:cNvCxnSpPr>
              <a:cxnSpLocks noChangeShapeType="1"/>
              <a:stCxn id="122" idx="3"/>
            </p:cNvCxnSpPr>
            <p:nvPr/>
          </p:nvCxnSpPr>
          <p:spPr bwMode="auto">
            <a:xfrm flipV="1">
              <a:off x="4414925" y="6063457"/>
              <a:ext cx="300037" cy="6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sp>
          <p:nvSpPr>
            <p:cNvPr id="124" name="Text Box 48"/>
            <p:cNvSpPr txBox="1">
              <a:spLocks noChangeArrowheads="1"/>
            </p:cNvSpPr>
            <p:nvPr/>
          </p:nvSpPr>
          <p:spPr bwMode="auto">
            <a:xfrm>
              <a:off x="3471950" y="6179345"/>
              <a:ext cx="274637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O1</a:t>
              </a:r>
              <a:endParaRPr lang="en-US" sz="1100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>
              <a:off x="3514812" y="5917407"/>
              <a:ext cx="182563" cy="274638"/>
            </a:xfrm>
            <a:custGeom>
              <a:avLst/>
              <a:gdLst>
                <a:gd name="T0" fmla="*/ 0 w 468"/>
                <a:gd name="T1" fmla="*/ 115154255 h 655"/>
                <a:gd name="T2" fmla="*/ 0 w 468"/>
                <a:gd name="T3" fmla="*/ 0 h 655"/>
                <a:gd name="T4" fmla="*/ 45347011 w 468"/>
                <a:gd name="T5" fmla="*/ 0 h 655"/>
                <a:gd name="T6" fmla="*/ 45347011 w 468"/>
                <a:gd name="T7" fmla="*/ 29887325 h 655"/>
                <a:gd name="T8" fmla="*/ 71216350 w 468"/>
                <a:gd name="T9" fmla="*/ 29887325 h 655"/>
                <a:gd name="T10" fmla="*/ 45347011 w 468"/>
                <a:gd name="T11" fmla="*/ 0 h 655"/>
                <a:gd name="T12" fmla="*/ 71216350 w 468"/>
                <a:gd name="T13" fmla="*/ 29887325 h 655"/>
                <a:gd name="T14" fmla="*/ 71216350 w 468"/>
                <a:gd name="T15" fmla="*/ 115154255 h 655"/>
                <a:gd name="T16" fmla="*/ 0 w 468"/>
                <a:gd name="T17" fmla="*/ 115154255 h 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655"/>
                <a:gd name="T29" fmla="*/ 468 w 468"/>
                <a:gd name="T30" fmla="*/ 655 h 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655">
                  <a:moveTo>
                    <a:pt x="0" y="655"/>
                  </a:moveTo>
                  <a:lnTo>
                    <a:pt x="0" y="0"/>
                  </a:lnTo>
                  <a:lnTo>
                    <a:pt x="298" y="0"/>
                  </a:lnTo>
                  <a:lnTo>
                    <a:pt x="298" y="170"/>
                  </a:lnTo>
                  <a:lnTo>
                    <a:pt x="468" y="170"/>
                  </a:lnTo>
                  <a:lnTo>
                    <a:pt x="298" y="0"/>
                  </a:lnTo>
                  <a:lnTo>
                    <a:pt x="468" y="170"/>
                  </a:lnTo>
                  <a:lnTo>
                    <a:pt x="468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Text Box 50"/>
            <p:cNvSpPr txBox="1">
              <a:spLocks noChangeArrowheads="1"/>
            </p:cNvSpPr>
            <p:nvPr/>
          </p:nvSpPr>
          <p:spPr bwMode="auto">
            <a:xfrm>
              <a:off x="4662575" y="6184107"/>
              <a:ext cx="274637" cy="158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en-US" sz="1100" b="1"/>
                <a:t>O2</a:t>
              </a:r>
              <a:endParaRPr lang="en-US" sz="3200"/>
            </a:p>
          </p:txBody>
        </p:sp>
        <p:cxnSp>
          <p:nvCxnSpPr>
            <p:cNvPr id="127" name="AutoShape 51"/>
            <p:cNvCxnSpPr>
              <a:cxnSpLocks noChangeShapeType="1"/>
              <a:endCxn id="122" idx="1"/>
            </p:cNvCxnSpPr>
            <p:nvPr/>
          </p:nvCxnSpPr>
          <p:spPr bwMode="auto">
            <a:xfrm>
              <a:off x="3695787" y="6068220"/>
              <a:ext cx="261938" cy="15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</p:spPr>
        </p:cxnSp>
        <p:cxnSp>
          <p:nvCxnSpPr>
            <p:cNvPr id="133" name="AutoShape 57"/>
            <p:cNvCxnSpPr>
              <a:cxnSpLocks noChangeShapeType="1"/>
            </p:cNvCxnSpPr>
            <p:nvPr/>
          </p:nvCxnSpPr>
          <p:spPr bwMode="auto">
            <a:xfrm>
              <a:off x="4764175" y="5295107"/>
              <a:ext cx="1587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4" name="AutoShape 58"/>
            <p:cNvCxnSpPr>
              <a:cxnSpLocks noChangeShapeType="1"/>
            </p:cNvCxnSpPr>
            <p:nvPr/>
          </p:nvCxnSpPr>
          <p:spPr bwMode="auto">
            <a:xfrm>
              <a:off x="4786400" y="5295107"/>
              <a:ext cx="1587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5" name="AutoShape 59"/>
            <p:cNvCxnSpPr>
              <a:cxnSpLocks noChangeShapeType="1"/>
            </p:cNvCxnSpPr>
            <p:nvPr/>
          </p:nvCxnSpPr>
          <p:spPr bwMode="auto">
            <a:xfrm>
              <a:off x="4810212" y="5295107"/>
              <a:ext cx="0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6" name="AutoShape 60"/>
            <p:cNvCxnSpPr>
              <a:cxnSpLocks noChangeShapeType="1"/>
            </p:cNvCxnSpPr>
            <p:nvPr/>
          </p:nvCxnSpPr>
          <p:spPr bwMode="auto">
            <a:xfrm>
              <a:off x="3575137" y="5696745"/>
              <a:ext cx="0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7" name="AutoShape 61"/>
            <p:cNvCxnSpPr>
              <a:cxnSpLocks noChangeShapeType="1"/>
            </p:cNvCxnSpPr>
            <p:nvPr/>
          </p:nvCxnSpPr>
          <p:spPr bwMode="auto">
            <a:xfrm>
              <a:off x="3597362" y="5696745"/>
              <a:ext cx="0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8" name="AutoShape 62"/>
            <p:cNvCxnSpPr>
              <a:cxnSpLocks noChangeShapeType="1"/>
            </p:cNvCxnSpPr>
            <p:nvPr/>
          </p:nvCxnSpPr>
          <p:spPr bwMode="auto">
            <a:xfrm>
              <a:off x="3619587" y="5696745"/>
              <a:ext cx="1588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9" name="AutoShape 63"/>
            <p:cNvCxnSpPr>
              <a:cxnSpLocks noChangeShapeType="1"/>
            </p:cNvCxnSpPr>
            <p:nvPr/>
          </p:nvCxnSpPr>
          <p:spPr bwMode="auto">
            <a:xfrm>
              <a:off x="3576725" y="6138070"/>
              <a:ext cx="0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0" name="AutoShape 64"/>
            <p:cNvCxnSpPr>
              <a:cxnSpLocks noChangeShapeType="1"/>
            </p:cNvCxnSpPr>
            <p:nvPr/>
          </p:nvCxnSpPr>
          <p:spPr bwMode="auto">
            <a:xfrm>
              <a:off x="3598950" y="6138070"/>
              <a:ext cx="0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" name="AutoShape 65"/>
            <p:cNvCxnSpPr>
              <a:cxnSpLocks noChangeShapeType="1"/>
            </p:cNvCxnSpPr>
            <p:nvPr/>
          </p:nvCxnSpPr>
          <p:spPr bwMode="auto">
            <a:xfrm>
              <a:off x="3621175" y="6138070"/>
              <a:ext cx="1587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2" name="AutoShape 66"/>
            <p:cNvCxnSpPr>
              <a:cxnSpLocks noChangeShapeType="1"/>
            </p:cNvCxnSpPr>
            <p:nvPr/>
          </p:nvCxnSpPr>
          <p:spPr bwMode="auto">
            <a:xfrm>
              <a:off x="3575137" y="4223545"/>
              <a:ext cx="1588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" name="AutoShape 67"/>
            <p:cNvCxnSpPr>
              <a:cxnSpLocks noChangeShapeType="1"/>
            </p:cNvCxnSpPr>
            <p:nvPr/>
          </p:nvCxnSpPr>
          <p:spPr bwMode="auto">
            <a:xfrm>
              <a:off x="3597362" y="4223545"/>
              <a:ext cx="1588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4" name="AutoShape 68"/>
            <p:cNvCxnSpPr>
              <a:cxnSpLocks noChangeShapeType="1"/>
            </p:cNvCxnSpPr>
            <p:nvPr/>
          </p:nvCxnSpPr>
          <p:spPr bwMode="auto">
            <a:xfrm>
              <a:off x="3621175" y="4223545"/>
              <a:ext cx="0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5" name="AutoShape 69"/>
            <p:cNvCxnSpPr>
              <a:cxnSpLocks noChangeShapeType="1"/>
            </p:cNvCxnSpPr>
            <p:nvPr/>
          </p:nvCxnSpPr>
          <p:spPr bwMode="auto">
            <a:xfrm>
              <a:off x="4764175" y="6141245"/>
              <a:ext cx="1587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6" name="AutoShape 70"/>
            <p:cNvCxnSpPr>
              <a:cxnSpLocks noChangeShapeType="1"/>
            </p:cNvCxnSpPr>
            <p:nvPr/>
          </p:nvCxnSpPr>
          <p:spPr bwMode="auto">
            <a:xfrm>
              <a:off x="4786400" y="6141245"/>
              <a:ext cx="1587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7" name="AutoShape 71"/>
            <p:cNvCxnSpPr>
              <a:cxnSpLocks noChangeShapeType="1"/>
            </p:cNvCxnSpPr>
            <p:nvPr/>
          </p:nvCxnSpPr>
          <p:spPr bwMode="auto">
            <a:xfrm>
              <a:off x="4810212" y="6141245"/>
              <a:ext cx="0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8" name="Text Box 102"/>
            <p:cNvSpPr txBox="1">
              <a:spLocks noChangeArrowheads="1"/>
            </p:cNvSpPr>
            <p:nvPr/>
          </p:nvSpPr>
          <p:spPr bwMode="auto">
            <a:xfrm>
              <a:off x="2949191" y="3458196"/>
              <a:ext cx="350837" cy="1028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vert270"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900" b="1" dirty="0">
                  <a:latin typeface="Arial" pitchFamily="34" charset="0"/>
                </a:rPr>
                <a:t>Non-activated existing input obj.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79" name="Text Box 103"/>
            <p:cNvSpPr txBox="1">
              <a:spLocks noChangeArrowheads="1"/>
            </p:cNvSpPr>
            <p:nvPr/>
          </p:nvSpPr>
          <p:spPr bwMode="auto">
            <a:xfrm>
              <a:off x="2985195" y="4538316"/>
              <a:ext cx="350837" cy="1836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vert270"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900" b="1" dirty="0">
                  <a:latin typeface="+mn-lt"/>
                </a:rPr>
                <a:t>Generated input objects / Activated existing input objects</a:t>
              </a:r>
            </a:p>
          </p:txBody>
        </p:sp>
      </p:grpSp>
      <p:cxnSp>
        <p:nvCxnSpPr>
          <p:cNvPr id="180" name="AutoShape 104"/>
          <p:cNvCxnSpPr>
            <a:cxnSpLocks noChangeShapeType="1"/>
          </p:cNvCxnSpPr>
          <p:nvPr/>
        </p:nvCxnSpPr>
        <p:spPr bwMode="auto">
          <a:xfrm>
            <a:off x="2949662" y="4502945"/>
            <a:ext cx="5394325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  <p:bldP spid="39" grpId="0" animBg="1"/>
      <p:bldP spid="42" grpId="0" animBg="1"/>
      <p:bldP spid="64" grpId="0" animBg="1"/>
      <p:bldP spid="78" grpId="0" animBg="1"/>
      <p:bldP spid="79" grpId="0" animBg="1"/>
      <p:bldP spid="80" grpId="0" animBg="1"/>
      <p:bldP spid="8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48" grpId="0" animBg="1"/>
      <p:bldP spid="149" grpId="0" animBg="1"/>
      <p:bldP spid="154" grpId="0" animBg="1"/>
      <p:bldP spid="155" grpId="0" animBg="1"/>
      <p:bldP spid="160" grpId="0" animBg="1"/>
      <p:bldP spid="161" grpId="0" animBg="1"/>
      <p:bldP spid="166" grpId="0" animBg="1"/>
      <p:bldP spid="167" grpId="0" animBg="1"/>
      <p:bldP spid="172" grpId="0" animBg="1"/>
      <p:bldP spid="1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oran\Desktop\Master rad\ICT Innovations 2014 Submission 48\paper_48_fig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014984"/>
            <a:ext cx="7553325" cy="46609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Experimental results </a:t>
            </a:r>
            <a:r>
              <a:rPr lang="en-US" sz="2000" smtClean="0">
                <a:solidFill>
                  <a:srgbClr val="000000"/>
                </a:solidFill>
              </a:rPr>
              <a:t>(1/2)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5E260E-390D-4AC6-99A6-A81DA15565A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4341" name="Picture 4" descr="C:\Users\Goran\Desktop\Master rad\ICT Innovations 2014 Submission 48\Prezentacija\paper_48_fig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015206"/>
            <a:ext cx="8915400" cy="428600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072177" y="2302998"/>
            <a:ext cx="328613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7069339" y="2512977"/>
            <a:ext cx="328613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10" name="Oval 9"/>
          <p:cNvSpPr/>
          <p:nvPr/>
        </p:nvSpPr>
        <p:spPr>
          <a:xfrm>
            <a:off x="6228184" y="4365104"/>
            <a:ext cx="328613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11" name="Multiply 10"/>
          <p:cNvSpPr/>
          <p:nvPr/>
        </p:nvSpPr>
        <p:spPr>
          <a:xfrm>
            <a:off x="6335713" y="2532676"/>
            <a:ext cx="438150" cy="4381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12" name="Multiply 11"/>
          <p:cNvSpPr/>
          <p:nvPr/>
        </p:nvSpPr>
        <p:spPr>
          <a:xfrm>
            <a:off x="2376488" y="2060848"/>
            <a:ext cx="438150" cy="4381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13" name="Multiply 12"/>
          <p:cNvSpPr/>
          <p:nvPr/>
        </p:nvSpPr>
        <p:spPr>
          <a:xfrm>
            <a:off x="2051050" y="2486794"/>
            <a:ext cx="438150" cy="4381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14" name="Multiply 13"/>
          <p:cNvSpPr/>
          <p:nvPr/>
        </p:nvSpPr>
        <p:spPr>
          <a:xfrm>
            <a:off x="2771775" y="1802718"/>
            <a:ext cx="438150" cy="438150"/>
          </a:xfrm>
          <a:prstGeom prst="mathMultipl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15" name="Multiply 14"/>
          <p:cNvSpPr/>
          <p:nvPr/>
        </p:nvSpPr>
        <p:spPr>
          <a:xfrm>
            <a:off x="5111750" y="3910115"/>
            <a:ext cx="438150" cy="438150"/>
          </a:xfrm>
          <a:prstGeom prst="mathMultipl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cxnSp>
        <p:nvCxnSpPr>
          <p:cNvPr id="17" name="Straight Connector 16"/>
          <p:cNvCxnSpPr/>
          <p:nvPr/>
        </p:nvCxnSpPr>
        <p:spPr>
          <a:xfrm>
            <a:off x="8388350" y="4086950"/>
            <a:ext cx="0" cy="457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states.aarp.org/wp-content/uploads/2014/02/question-mark-r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301" y="4117476"/>
            <a:ext cx="252164" cy="4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1013" y="5314270"/>
          <a:ext cx="8892540" cy="1178255"/>
        </p:xfrm>
        <a:graphic>
          <a:graphicData uri="http://schemas.openxmlformats.org/drawingml/2006/table">
            <a:tbl>
              <a:tblPr/>
              <a:tblGrid>
                <a:gridCol w="1508847"/>
                <a:gridCol w="1028109"/>
                <a:gridCol w="1028109"/>
                <a:gridCol w="1028109"/>
                <a:gridCol w="1028109"/>
                <a:gridCol w="1028109"/>
                <a:gridCol w="957470"/>
                <a:gridCol w="1285678"/>
              </a:tblGrid>
              <a:tr h="2952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Concepts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Metrics &amp; Measures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generated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correct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incorrect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sur plus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sur minus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Recall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[%]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Precision </a:t>
                      </a: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[%]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Classes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Associations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 descr="C:\Users\Goran\Desktop\ge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0"/>
            <a:ext cx="1371600" cy="925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Experimental results </a:t>
            </a:r>
            <a:r>
              <a:rPr lang="en-US" sz="2000" smtClean="0">
                <a:solidFill>
                  <a:srgbClr val="000000"/>
                </a:solidFill>
              </a:rPr>
              <a:t>(2/2)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5E260E-390D-4AC6-99A6-A81DA15565A5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" name="Picture 17" descr="C:\Users\Goran\Desktop\ge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925338"/>
          </a:xfrm>
          <a:prstGeom prst="rect">
            <a:avLst/>
          </a:prstGeom>
          <a:noFill/>
        </p:spPr>
      </p:pic>
      <p:pic>
        <p:nvPicPr>
          <p:cNvPr id="21" name="Picture 2" descr="C:\Users\Goran\Desktop\collaboration_2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7023" y="1015206"/>
            <a:ext cx="9069954" cy="475488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3" name="Picture 2" descr="C:\Users\Goran\Desktop\cd_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3" y="1016732"/>
            <a:ext cx="9099334" cy="512064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34" name="Oval 33"/>
          <p:cNvSpPr/>
          <p:nvPr/>
        </p:nvSpPr>
        <p:spPr>
          <a:xfrm>
            <a:off x="4551045" y="2379617"/>
            <a:ext cx="13716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35" name="Oval 34"/>
          <p:cNvSpPr/>
          <p:nvPr/>
        </p:nvSpPr>
        <p:spPr>
          <a:xfrm>
            <a:off x="3743325" y="3019697"/>
            <a:ext cx="13716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36" name="Oval 35"/>
          <p:cNvSpPr/>
          <p:nvPr/>
        </p:nvSpPr>
        <p:spPr>
          <a:xfrm>
            <a:off x="4438650" y="2381522"/>
            <a:ext cx="13716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37" name="Oval 36"/>
          <p:cNvSpPr/>
          <p:nvPr/>
        </p:nvSpPr>
        <p:spPr>
          <a:xfrm>
            <a:off x="4187190" y="2379617"/>
            <a:ext cx="13716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38" name="Oval 37"/>
          <p:cNvSpPr/>
          <p:nvPr/>
        </p:nvSpPr>
        <p:spPr>
          <a:xfrm>
            <a:off x="3600450" y="2493917"/>
            <a:ext cx="13716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39" name="Oval 38"/>
          <p:cNvSpPr/>
          <p:nvPr/>
        </p:nvSpPr>
        <p:spPr>
          <a:xfrm>
            <a:off x="151121" y="3000647"/>
            <a:ext cx="13716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40" name="Multiply 39"/>
          <p:cNvSpPr/>
          <p:nvPr/>
        </p:nvSpPr>
        <p:spPr>
          <a:xfrm>
            <a:off x="2619375" y="4038872"/>
            <a:ext cx="438150" cy="4381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sp>
        <p:nvSpPr>
          <p:cNvPr id="41" name="Multiply 40"/>
          <p:cNvSpPr/>
          <p:nvPr/>
        </p:nvSpPr>
        <p:spPr>
          <a:xfrm>
            <a:off x="7486650" y="2648222"/>
            <a:ext cx="438150" cy="4381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BA"/>
          </a:p>
        </p:txBody>
      </p:sp>
      <p:cxnSp>
        <p:nvCxnSpPr>
          <p:cNvPr id="42" name="Straight Connector 41"/>
          <p:cNvCxnSpPr/>
          <p:nvPr/>
        </p:nvCxnSpPr>
        <p:spPr>
          <a:xfrm>
            <a:off x="381000" y="3003029"/>
            <a:ext cx="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2425" y="3854722"/>
            <a:ext cx="57607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84094" y="3843610"/>
            <a:ext cx="0" cy="685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http://states.aarp.org/wp-content/uploads/2014/02/question-mark-re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2600" y="3314972"/>
            <a:ext cx="318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1013" y="5314270"/>
          <a:ext cx="8892540" cy="1178255"/>
        </p:xfrm>
        <a:graphic>
          <a:graphicData uri="http://schemas.openxmlformats.org/drawingml/2006/table">
            <a:tbl>
              <a:tblPr/>
              <a:tblGrid>
                <a:gridCol w="1508847"/>
                <a:gridCol w="1028109"/>
                <a:gridCol w="1028109"/>
                <a:gridCol w="1028109"/>
                <a:gridCol w="1028109"/>
                <a:gridCol w="1028109"/>
                <a:gridCol w="957470"/>
                <a:gridCol w="1285678"/>
              </a:tblGrid>
              <a:tr h="2952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Concepts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Metrics &amp; Measures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generated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correct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incorrect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sur plus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b="1" i="1" baseline="-250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sur minus</a:t>
                      </a:r>
                      <a:endParaRPr lang="en-US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Recall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[%]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Precision </a:t>
                      </a: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[%]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Classes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sr-Cyrl-R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sr-Cyrl-R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Associations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43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37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86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52911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Initial evaluation </a:t>
            </a:r>
            <a:r>
              <a:rPr lang="en-US" smtClean="0"/>
              <a:t>of the automatically </a:t>
            </a:r>
            <a:r>
              <a:rPr lang="en-US" dirty="0" smtClean="0"/>
              <a:t>generated </a:t>
            </a:r>
            <a:r>
              <a:rPr lang="en-US" smtClean="0"/>
              <a:t>CDM implied </a:t>
            </a:r>
            <a:r>
              <a:rPr lang="en-US" dirty="0" smtClean="0"/>
              <a:t>that the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generator</a:t>
            </a:r>
            <a:r>
              <a:rPr lang="en-US" smtClean="0"/>
              <a:t> is </a:t>
            </a:r>
            <a:r>
              <a:rPr lang="en-US" dirty="0" smtClean="0"/>
              <a:t>able to generate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very high percentage </a:t>
            </a:r>
            <a:r>
              <a:rPr lang="en-US" dirty="0" smtClean="0"/>
              <a:t>of the target CDM with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very high precision</a:t>
            </a:r>
          </a:p>
          <a:p>
            <a:pPr>
              <a:defRPr/>
            </a:pPr>
            <a:r>
              <a:rPr lang="en-US" smtClean="0"/>
              <a:t>After initial evaluation, we have conducted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more extensive evaluation </a:t>
            </a:r>
            <a:r>
              <a:rPr lang="en-US" smtClean="0"/>
              <a:t>of the approach, with more models / designers, which confirmed findings from the initial evaluation</a:t>
            </a:r>
          </a:p>
          <a:p>
            <a:pPr>
              <a:defRPr/>
            </a:pPr>
            <a:r>
              <a:rPr lang="en-US" smtClean="0"/>
              <a:t>Even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more</a:t>
            </a:r>
            <a:r>
              <a:rPr lang="en-US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extensive evaluation of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the approach</a:t>
            </a:r>
            <a:r>
              <a:rPr lang="en-US" smtClean="0"/>
              <a:t> </a:t>
            </a:r>
            <a:r>
              <a:rPr lang="en-US" dirty="0" smtClean="0"/>
              <a:t>will be part of future work, as well </a:t>
            </a:r>
            <a:r>
              <a:rPr lang="en-US" smtClean="0"/>
              <a:t>as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further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identification of the semantic capacity </a:t>
            </a:r>
            <a:r>
              <a:rPr lang="en-US" dirty="0" smtClean="0"/>
              <a:t>of BPM for automated CDM design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A5435B-15F1-460D-BD5A-EB98663A911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6"/>
          <p:cNvSpPr>
            <a:spLocks noChangeArrowheads="1"/>
          </p:cNvSpPr>
          <p:nvPr/>
        </p:nvSpPr>
        <p:spPr bwMode="auto">
          <a:xfrm>
            <a:off x="0" y="1874838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smtClean="0">
                <a:solidFill>
                  <a:srgbClr val="003366"/>
                </a:solidFill>
                <a:latin typeface="Calibri" pitchFamily="34" charset="0"/>
              </a:rPr>
              <a:t>G. Banjac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,</a:t>
            </a:r>
            <a:r>
              <a:rPr lang="en-US" sz="2000" b="1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D. Brdjanin,</a:t>
            </a:r>
            <a:r>
              <a:rPr lang="en-US" sz="2000" b="1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S. Maric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 smtClean="0">
                <a:solidFill>
                  <a:srgbClr val="003366"/>
                </a:solidFill>
                <a:latin typeface="Calibri" pitchFamily="34" charset="0"/>
              </a:rPr>
              <a:t>University of Banja Luka, Bosnia &amp; Herzegovina</a:t>
            </a:r>
            <a:endParaRPr lang="sr-Latn-CS" b="1" baseline="30000" smtClean="0">
              <a:solidFill>
                <a:srgbClr val="003366"/>
              </a:solidFill>
              <a:latin typeface="Calibri" pitchFamily="34" charset="0"/>
            </a:endParaRPr>
          </a:p>
          <a:p>
            <a:endParaRPr lang="sr-Latn-BA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4905164"/>
            <a:ext cx="9144000" cy="11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5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Thank You!</a:t>
            </a:r>
            <a:endParaRPr lang="sr-Latn-CS" sz="5500" b="1" baseline="300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32957"/>
            <a:ext cx="9144000" cy="1404156"/>
          </a:xfrm>
        </p:spPr>
        <p:txBody>
          <a:bodyPr/>
          <a:lstStyle/>
          <a:p>
            <a:r>
              <a:rPr lang="en-US" b="1" smtClean="0">
                <a:solidFill>
                  <a:srgbClr val="003366"/>
                </a:solidFill>
              </a:rPr>
              <a:t>Automatic generation of conceptual</a:t>
            </a:r>
          </a:p>
          <a:p>
            <a:r>
              <a:rPr lang="en-US" b="1" smtClean="0">
                <a:solidFill>
                  <a:srgbClr val="003366"/>
                </a:solidFill>
              </a:rPr>
              <a:t>database model based on collaborative BPMN</a:t>
            </a:r>
            <a:endParaRPr lang="en-US" sz="3400" b="1" smtClean="0">
              <a:solidFill>
                <a:srgbClr val="003366"/>
              </a:solidFill>
            </a:endParaRPr>
          </a:p>
        </p:txBody>
      </p:sp>
      <p:sp>
        <p:nvSpPr>
          <p:cNvPr id="19463" name="AutoShape 8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19464" name="AutoShape 10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19465" name="AutoShape 12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19466" name="AutoShape 14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19467" name="AutoShape 16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19468" name="AutoShape 18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19469" name="AutoShape 20" descr="view-source:http://perun.pmf.uns.ac.rs/adbis2010/res/logo.gif"/>
          <p:cNvSpPr>
            <a:spLocks noChangeAspect="1" noChangeArrowheads="1"/>
          </p:cNvSpPr>
          <p:nvPr/>
        </p:nvSpPr>
        <p:spPr bwMode="auto">
          <a:xfrm>
            <a:off x="4419600" y="3492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BA"/>
          </a:p>
        </p:txBody>
      </p:sp>
      <p:sp>
        <p:nvSpPr>
          <p:cNvPr id="19470" name="Rectangle 4"/>
          <p:cNvSpPr>
            <a:spLocks noChangeArrowheads="1"/>
          </p:cNvSpPr>
          <p:nvPr/>
        </p:nvSpPr>
        <p:spPr bwMode="auto">
          <a:xfrm>
            <a:off x="0" y="6224588"/>
            <a:ext cx="9144000" cy="633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>
                <a:solidFill>
                  <a:srgbClr val="003366"/>
                </a:solidFill>
                <a:latin typeface="Calibri" pitchFamily="34" charset="0"/>
              </a:rPr>
              <a:t> </a:t>
            </a:r>
            <a:endParaRPr lang="sr-Latn-CS" baseline="300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42875" y="495300"/>
            <a:ext cx="612775" cy="701675"/>
          </a:xfrm>
          <a:prstGeom prst="rect">
            <a:avLst/>
          </a:prstGeom>
          <a:solidFill>
            <a:schemeClr val="tx1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0"/>
          </a:p>
          <a:p>
            <a:endParaRPr lang="en-US" sz="200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55650" y="538360"/>
            <a:ext cx="8208838" cy="615553"/>
          </a:xfrm>
          <a:prstGeom prst="rect">
            <a:avLst/>
          </a:prstGeom>
          <a:solidFill>
            <a:schemeClr val="tx1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700" b="1" smtClean="0">
                <a:solidFill>
                  <a:schemeClr val="bg1"/>
                </a:solidFill>
              </a:rPr>
              <a:t>15</a:t>
            </a:r>
            <a:r>
              <a:rPr lang="en-US" sz="1700" b="1" baseline="30000" smtClean="0">
                <a:solidFill>
                  <a:schemeClr val="bg1"/>
                </a:solidFill>
              </a:rPr>
              <a:t>th</a:t>
            </a:r>
            <a:r>
              <a:rPr lang="en-US" sz="1700" b="1" smtClean="0">
                <a:solidFill>
                  <a:schemeClr val="bg1"/>
                </a:solidFill>
              </a:rPr>
              <a:t> Workshop “Software Engineering Education and Reverse Engineering”</a:t>
            </a:r>
            <a:endParaRPr lang="en-US" sz="1700" b="1">
              <a:solidFill>
                <a:schemeClr val="bg1"/>
              </a:solidFill>
            </a:endParaRPr>
          </a:p>
          <a:p>
            <a:r>
              <a:rPr lang="en-US" sz="1700" smtClean="0">
                <a:solidFill>
                  <a:srgbClr val="CCFFFF"/>
                </a:solidFill>
              </a:rPr>
              <a:t>Bohinj, 24 - 29 August 2015.</a:t>
            </a:r>
            <a:endParaRPr lang="en-US" sz="1700"/>
          </a:p>
        </p:txBody>
      </p:sp>
      <p:pic>
        <p:nvPicPr>
          <p:cNvPr id="19" name="Picture 2" descr="File:DAAD Log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52" y="764704"/>
            <a:ext cx="548640" cy="1693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5291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Part of over a decade of research of aproaches in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model-driven automatic generation of initial conceptual database model</a:t>
            </a:r>
          </a:p>
          <a:p>
            <a:pPr>
              <a:defRPr/>
            </a:pPr>
            <a:r>
              <a:rPr lang="en-US" smtClean="0"/>
              <a:t>The source model (BPM)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collaborative business process model</a:t>
            </a:r>
            <a:r>
              <a:rPr lang="en-US" dirty="0" smtClean="0"/>
              <a:t> represented by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BPMN</a:t>
            </a:r>
          </a:p>
          <a:p>
            <a:pPr>
              <a:defRPr/>
            </a:pPr>
            <a:r>
              <a:rPr lang="en-US" smtClean="0"/>
              <a:t>Target model (CDM) </a:t>
            </a:r>
            <a:r>
              <a:rPr lang="en-US" dirty="0" smtClean="0"/>
              <a:t>is represented by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UML class diagram</a:t>
            </a:r>
          </a:p>
          <a:p>
            <a:pPr>
              <a:defRPr/>
            </a:pPr>
            <a:r>
              <a:rPr lang="en-US" dirty="0" smtClean="0"/>
              <a:t>Application of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implemented ATL-based generator</a:t>
            </a:r>
            <a:r>
              <a:rPr lang="en-US" dirty="0" smtClean="0"/>
              <a:t> is illustrated </a:t>
            </a:r>
            <a:r>
              <a:rPr lang="en-US" smtClean="0"/>
              <a:t>on two business process models</a:t>
            </a:r>
            <a:endParaRPr lang="en-US" dirty="0" smtClean="0"/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13F365-239F-45E9-8005-A44B5BB0FE0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Related work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75565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BPMN-based approaches to data model synthesis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43281D-4CFF-4F55-B985-B8B6631AA8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950" y="5013958"/>
            <a:ext cx="8893175" cy="154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>
                <a:latin typeface="Calibri" pitchFamily="34" charset="0"/>
              </a:rPr>
              <a:t>The </a:t>
            </a:r>
            <a:r>
              <a:rPr lang="en-US" sz="2200" b="1" kern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semantic capacity </a:t>
            </a:r>
            <a:r>
              <a:rPr lang="en-US" sz="2200" b="1" ker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of </a:t>
            </a:r>
            <a:r>
              <a:rPr lang="en-US" sz="2200" b="1" kern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BPM </a:t>
            </a:r>
            <a:r>
              <a:rPr lang="en-US" sz="2200" b="1" kern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has not yet been sufficiently</a:t>
            </a:r>
            <a:r>
              <a:rPr lang="en-US" sz="2200" kern="0" dirty="0">
                <a:latin typeface="Calibri" pitchFamily="34" charset="0"/>
              </a:rPr>
              <a:t> </a:t>
            </a:r>
            <a:r>
              <a:rPr lang="en-US" sz="2200" b="1" kern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identified</a:t>
            </a:r>
            <a:r>
              <a:rPr lang="en-US" sz="2200" kern="0" dirty="0">
                <a:latin typeface="Calibri" pitchFamily="34" charset="0"/>
              </a:rPr>
              <a:t> to enable the automatic synthesis of the </a:t>
            </a:r>
            <a:r>
              <a:rPr lang="en-US" sz="2200" kern="0">
                <a:latin typeface="Calibri" pitchFamily="34" charset="0"/>
              </a:rPr>
              <a:t>complete </a:t>
            </a:r>
            <a:r>
              <a:rPr lang="en-US" sz="2200" kern="0" smtClean="0">
                <a:latin typeface="Calibri" pitchFamily="34" charset="0"/>
              </a:rPr>
              <a:t>CDM, </a:t>
            </a:r>
            <a:r>
              <a:rPr lang="en-US" sz="2200" kern="0" dirty="0">
                <a:latin typeface="Calibri" pitchFamily="34" charset="0"/>
              </a:rPr>
              <a:t>since the </a:t>
            </a:r>
            <a:r>
              <a:rPr lang="en-US" sz="2200" b="1" kern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existing approaches </a:t>
            </a:r>
            <a:r>
              <a:rPr lang="en-US" sz="2200" kern="0" dirty="0">
                <a:latin typeface="Calibri" pitchFamily="34" charset="0"/>
              </a:rPr>
              <a:t>still </a:t>
            </a:r>
            <a:r>
              <a:rPr lang="en-US" sz="2200" b="1" kern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 not have significant precision and recall </a:t>
            </a:r>
            <a:r>
              <a:rPr lang="en-US" sz="2200" kern="0" dirty="0">
                <a:latin typeface="Calibri" pitchFamily="34" charset="0"/>
              </a:rPr>
              <a:t>in the automated generation of some types of associations and class members</a:t>
            </a:r>
            <a:endParaRPr lang="en-US" sz="3200" kern="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54" y="1664804"/>
            <a:ext cx="9071892" cy="32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Source model </a:t>
            </a:r>
            <a:r>
              <a:rPr lang="en-US" sz="2000" smtClean="0"/>
              <a:t>(1/4)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28432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BPMN</a:t>
            </a:r>
            <a:r>
              <a:rPr lang="en-US" dirty="0" smtClean="0"/>
              <a:t> (</a:t>
            </a:r>
            <a:r>
              <a:rPr lang="en-US" i="1" dirty="0" smtClean="0"/>
              <a:t>Bussiness Process Model and Notation</a:t>
            </a:r>
            <a:r>
              <a:rPr lang="en-US" dirty="0" smtClean="0"/>
              <a:t>) is a graphical notation for modeling business processes</a:t>
            </a:r>
          </a:p>
          <a:p>
            <a:pPr>
              <a:defRPr/>
            </a:pPr>
            <a:r>
              <a:rPr lang="en-US" dirty="0" smtClean="0"/>
              <a:t>Based on other BPM notations such as UML activity diagram, EPC, etc.</a:t>
            </a:r>
          </a:p>
          <a:p>
            <a:pPr>
              <a:defRPr/>
            </a:pPr>
            <a:r>
              <a:rPr lang="en-US" dirty="0" smtClean="0"/>
              <a:t>T</a:t>
            </a:r>
            <a:r>
              <a:rPr lang="sr-Latn-RS" dirty="0" smtClean="0"/>
              <a:t>h</a:t>
            </a:r>
            <a:r>
              <a:rPr lang="en-US" dirty="0" smtClean="0"/>
              <a:t>ree types </a:t>
            </a:r>
            <a:r>
              <a:rPr lang="en-US" smtClean="0"/>
              <a:t>of </a:t>
            </a:r>
            <a:r>
              <a:rPr lang="sr-Latn-RS" smtClean="0"/>
              <a:t>BPMN </a:t>
            </a:r>
            <a:r>
              <a:rPr lang="sr-Latn-RS" dirty="0" smtClean="0"/>
              <a:t>models:</a:t>
            </a:r>
          </a:p>
          <a:p>
            <a:pPr lvl="1">
              <a:defRPr/>
            </a:pPr>
            <a:r>
              <a:rPr lang="en-US" dirty="0" smtClean="0"/>
              <a:t>P</a:t>
            </a:r>
            <a:r>
              <a:rPr lang="sr-Latn-RS" dirty="0" smtClean="0"/>
              <a:t>rocess (orchestration)</a:t>
            </a:r>
          </a:p>
          <a:p>
            <a:pPr lvl="1">
              <a:defRPr/>
            </a:pPr>
            <a:r>
              <a:rPr lang="en-US" dirty="0" smtClean="0"/>
              <a:t>C</a:t>
            </a:r>
            <a:r>
              <a:rPr lang="sr-Latn-RS" dirty="0" smtClean="0"/>
              <a:t>horeography</a:t>
            </a:r>
          </a:p>
          <a:p>
            <a:pPr lvl="1">
              <a:defRPr/>
            </a:pPr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dirty="0" smtClean="0"/>
              <a:t>History of BPMN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26248D-2E45-455F-A440-97860B1864F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Chevron 4"/>
          <p:cNvSpPr/>
          <p:nvPr/>
        </p:nvSpPr>
        <p:spPr>
          <a:xfrm>
            <a:off x="466725" y="3933366"/>
            <a:ext cx="1620838" cy="539750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2004.</a:t>
            </a:r>
          </a:p>
        </p:txBody>
      </p:sp>
      <p:sp>
        <p:nvSpPr>
          <p:cNvPr id="6" name="Chevron 5"/>
          <p:cNvSpPr/>
          <p:nvPr/>
        </p:nvSpPr>
        <p:spPr>
          <a:xfrm>
            <a:off x="1800225" y="3933366"/>
            <a:ext cx="1619250" cy="53975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2006.</a:t>
            </a:r>
          </a:p>
        </p:txBody>
      </p:sp>
      <p:sp>
        <p:nvSpPr>
          <p:cNvPr id="7" name="Chevron 6"/>
          <p:cNvSpPr/>
          <p:nvPr/>
        </p:nvSpPr>
        <p:spPr>
          <a:xfrm>
            <a:off x="3132138" y="3933366"/>
            <a:ext cx="1619250" cy="53975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2008.</a:t>
            </a:r>
          </a:p>
        </p:txBody>
      </p:sp>
      <p:sp>
        <p:nvSpPr>
          <p:cNvPr id="8" name="Chevron 7"/>
          <p:cNvSpPr/>
          <p:nvPr/>
        </p:nvSpPr>
        <p:spPr>
          <a:xfrm>
            <a:off x="4464050" y="3933366"/>
            <a:ext cx="1619250" cy="539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2009.</a:t>
            </a:r>
          </a:p>
        </p:txBody>
      </p:sp>
      <p:sp>
        <p:nvSpPr>
          <p:cNvPr id="9" name="Chevron 8"/>
          <p:cNvSpPr/>
          <p:nvPr/>
        </p:nvSpPr>
        <p:spPr>
          <a:xfrm>
            <a:off x="5795963" y="3933366"/>
            <a:ext cx="1620837" cy="539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2011.</a:t>
            </a:r>
          </a:p>
        </p:txBody>
      </p:sp>
      <p:sp>
        <p:nvSpPr>
          <p:cNvPr id="10" name="Up Arrow 9"/>
          <p:cNvSpPr/>
          <p:nvPr/>
        </p:nvSpPr>
        <p:spPr>
          <a:xfrm>
            <a:off x="1116013" y="4610100"/>
            <a:ext cx="287337" cy="323850"/>
          </a:xfrm>
          <a:prstGeom prst="up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455863" y="4610100"/>
            <a:ext cx="288925" cy="323850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797300" y="4610100"/>
            <a:ext cx="288925" cy="323850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138738" y="4610100"/>
            <a:ext cx="287337" cy="32385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480175" y="4610100"/>
            <a:ext cx="287338" cy="32385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863725" y="5045075"/>
            <a:ext cx="14620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BPMN adopted as OMG standard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557713" y="5045075"/>
            <a:ext cx="1462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BPMN 1.2 released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5861050" y="5045075"/>
            <a:ext cx="15557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BPMN 2.0 released</a:t>
            </a:r>
          </a:p>
          <a:p>
            <a:pPr algn="ctr">
              <a:defRPr/>
            </a:pPr>
            <a:r>
              <a:rPr lang="en-US" sz="1400" dirty="0"/>
              <a:t>(BPMN 2.0 has a formal definition in a form of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metamodel</a:t>
            </a:r>
            <a:r>
              <a:rPr lang="en-US" sz="1400" dirty="0"/>
              <a:t>)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515938" y="5045075"/>
            <a:ext cx="146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BPMI released BPMN 1.0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209925" y="5045075"/>
            <a:ext cx="146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BPMN  1.1 released</a:t>
            </a:r>
          </a:p>
        </p:txBody>
      </p:sp>
      <p:sp>
        <p:nvSpPr>
          <p:cNvPr id="20" name="Chevron 19"/>
          <p:cNvSpPr/>
          <p:nvPr/>
        </p:nvSpPr>
        <p:spPr>
          <a:xfrm>
            <a:off x="7127875" y="3933366"/>
            <a:ext cx="1620838" cy="53975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2013.</a:t>
            </a:r>
          </a:p>
        </p:txBody>
      </p:sp>
      <p:sp>
        <p:nvSpPr>
          <p:cNvPr id="21" name="Up Arrow 20"/>
          <p:cNvSpPr/>
          <p:nvPr/>
        </p:nvSpPr>
        <p:spPr>
          <a:xfrm>
            <a:off x="7824788" y="4610100"/>
            <a:ext cx="287337" cy="323850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92963" y="5053013"/>
            <a:ext cx="1555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BPMN 2.0.2 released</a:t>
            </a: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OMG/ISO 19510:2013</a:t>
            </a:r>
            <a:r>
              <a:rPr lang="en-US" sz="1400" dirty="0"/>
              <a:t>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Source model </a:t>
            </a:r>
            <a:r>
              <a:rPr lang="en-US" sz="2000" smtClean="0"/>
              <a:t>(2/4)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5291137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BPMN metamodel excerpt</a:t>
            </a:r>
            <a:r>
              <a:rPr lang="en-US" sz="2800" dirty="0" smtClean="0"/>
              <a:t> for </a:t>
            </a:r>
            <a:r>
              <a:rPr lang="en-US" sz="2800" smtClean="0"/>
              <a:t>collaborative BPM representation</a:t>
            </a:r>
            <a:endParaRPr lang="en-US" sz="28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898597-751E-4517-A3D9-6003CAD7CEFA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6" name="Picture 2" descr="C:\Users\Goran\Desktop\Master rad\MASTER RAD\Slike\BPMN_METAMO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2011196"/>
            <a:ext cx="7658100" cy="44125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Source model </a:t>
            </a:r>
            <a:r>
              <a:rPr lang="en-US" sz="2000" smtClean="0"/>
              <a:t>(3/4)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5291137"/>
          </a:xfrm>
        </p:spPr>
        <p:txBody>
          <a:bodyPr/>
          <a:lstStyle/>
          <a:p>
            <a:r>
              <a:rPr lang="en-US" sz="2800" smtClean="0"/>
              <a:t>Sample collaborative BPM – </a:t>
            </a:r>
            <a:r>
              <a:rPr lang="en-US" sz="2800" i="1" smtClean="0"/>
              <a:t>Order processing</a:t>
            </a:r>
            <a:endParaRPr lang="en-US" sz="280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3A61DC-76E2-4A1E-8055-0588E4D236A6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45" name="Picture 5" descr="C:\Users\Goran\Desktop\Master rad\ICT Innovations 2014 Submission 48\paper_48_fig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693885"/>
            <a:ext cx="7553325" cy="46609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Source model </a:t>
            </a:r>
            <a:r>
              <a:rPr lang="en-US" sz="2000" smtClean="0"/>
              <a:t>(4/4)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5291137"/>
          </a:xfrm>
        </p:spPr>
        <p:txBody>
          <a:bodyPr/>
          <a:lstStyle/>
          <a:p>
            <a:r>
              <a:rPr lang="en-US" sz="2800" smtClean="0"/>
              <a:t>Sample collaborative BPM – </a:t>
            </a:r>
            <a:r>
              <a:rPr lang="en-US" sz="2800" i="1" smtClean="0"/>
              <a:t>E-mail voting </a:t>
            </a:r>
            <a:r>
              <a:rPr lang="en-US" sz="2800" smtClean="0"/>
              <a:t>(OMG)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3A61DC-76E2-4A1E-8055-0588E4D236A6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" name="Picture 2" descr="C:\Users\Goran\Desktop\collaboration_2.bmp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4293"/>
          <a:stretch>
            <a:fillRect/>
          </a:stretch>
        </p:blipFill>
        <p:spPr bwMode="auto">
          <a:xfrm>
            <a:off x="107025" y="1718224"/>
            <a:ext cx="8929951" cy="448056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Target model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8893175" cy="52911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UML metamodel excerpt</a:t>
            </a:r>
            <a:r>
              <a:rPr lang="en-US" sz="2800" dirty="0" smtClean="0"/>
              <a:t> for CDM representation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CB5D35-EACB-474F-BEA5-054082489D8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6" name="Picture 2" descr="C:\Users\Goran\Desktop\Master rad\MASTER RAD\Slike\UML_METAMO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901929"/>
            <a:ext cx="8610600" cy="41068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" y="142875"/>
            <a:ext cx="8926513" cy="714375"/>
          </a:xfrm>
        </p:spPr>
        <p:txBody>
          <a:bodyPr/>
          <a:lstStyle/>
          <a:p>
            <a:r>
              <a:rPr lang="en-US" smtClean="0"/>
              <a:t>Synthesis of CDM based on collaborative BPM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9036050" cy="514777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 smtClean="0"/>
              <a:t>There are three bases for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automated generation </a:t>
            </a: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</a:rPr>
              <a:t>of classes</a:t>
            </a:r>
            <a:r>
              <a:rPr lang="en-US" sz="2600" smtClean="0"/>
              <a:t>:</a:t>
            </a:r>
            <a:endParaRPr lang="en-US" sz="2600" dirty="0" smtClean="0"/>
          </a:p>
          <a:p>
            <a:pPr lvl="1">
              <a:spcBef>
                <a:spcPts val="30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Participants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Activations of existing objects</a:t>
            </a:r>
          </a:p>
          <a:p>
            <a:pPr>
              <a:spcBef>
                <a:spcPts val="1200"/>
              </a:spcBef>
              <a:defRPr/>
            </a:pPr>
            <a:r>
              <a:rPr lang="en-US" sz="2600" dirty="0" smtClean="0"/>
              <a:t>There are </a:t>
            </a:r>
            <a:r>
              <a:rPr lang="en-US" sz="2600" smtClean="0"/>
              <a:t>three kinds </a:t>
            </a:r>
            <a:r>
              <a:rPr lang="en-US" sz="2600" dirty="0" smtClean="0"/>
              <a:t>of </a:t>
            </a: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</a:rPr>
              <a:t>class associations</a:t>
            </a:r>
            <a:r>
              <a:rPr lang="en-US" sz="2600" smtClean="0"/>
              <a:t>:</a:t>
            </a:r>
            <a:endParaRPr lang="en-US" sz="2600" dirty="0" smtClean="0"/>
          </a:p>
          <a:p>
            <a:pPr lvl="1">
              <a:defRPr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Participant-participant</a:t>
            </a:r>
            <a:r>
              <a:rPr lang="en-US" sz="2400" dirty="0" smtClean="0"/>
              <a:t> associations</a:t>
            </a:r>
          </a:p>
          <a:p>
            <a:pPr lvl="1">
              <a:defRPr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Participant-object</a:t>
            </a:r>
            <a:r>
              <a:rPr lang="en-US" sz="2400" dirty="0" smtClean="0"/>
              <a:t> associations</a:t>
            </a:r>
          </a:p>
          <a:p>
            <a:pPr lvl="2">
              <a:spcBef>
                <a:spcPts val="300"/>
              </a:spcBef>
              <a:defRPr/>
            </a:pPr>
            <a:r>
              <a:rPr lang="en-US" sz="2200" dirty="0" smtClean="0"/>
              <a:t>Creation and subsequent usage of generated objects</a:t>
            </a:r>
          </a:p>
          <a:p>
            <a:pPr lvl="2">
              <a:spcBef>
                <a:spcPts val="300"/>
              </a:spcBef>
              <a:defRPr/>
            </a:pPr>
            <a:r>
              <a:rPr lang="en-US" sz="2200" dirty="0" smtClean="0"/>
              <a:t>Exchange of messages</a:t>
            </a:r>
          </a:p>
          <a:p>
            <a:pPr lvl="2">
              <a:spcBef>
                <a:spcPts val="300"/>
              </a:spcBef>
              <a:defRPr/>
            </a:pPr>
            <a:r>
              <a:rPr lang="en-US" sz="2200" dirty="0" smtClean="0"/>
              <a:t>Activation and subsequent usage of activated objects</a:t>
            </a:r>
          </a:p>
          <a:p>
            <a:pPr lvl="1">
              <a:defRPr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Object-object</a:t>
            </a:r>
            <a:r>
              <a:rPr lang="en-US" sz="2400" i="1" dirty="0" smtClean="0"/>
              <a:t> </a:t>
            </a:r>
            <a:r>
              <a:rPr lang="en-US" sz="2400" dirty="0" smtClean="0"/>
              <a:t>associations</a:t>
            </a:r>
          </a:p>
          <a:p>
            <a:pPr lvl="2">
              <a:spcBef>
                <a:spcPts val="300"/>
              </a:spcBef>
              <a:defRPr/>
            </a:pPr>
            <a:r>
              <a:rPr lang="en-US" sz="2200" dirty="0" smtClean="0"/>
              <a:t>Activation of existing objects</a:t>
            </a:r>
          </a:p>
          <a:p>
            <a:pPr lvl="2">
              <a:spcBef>
                <a:spcPts val="300"/>
              </a:spcBef>
              <a:defRPr/>
            </a:pPr>
            <a:r>
              <a:rPr lang="en-US" sz="2200" dirty="0" smtClean="0"/>
              <a:t>Actions having input and </a:t>
            </a:r>
            <a:r>
              <a:rPr lang="en-US" sz="2200" smtClean="0"/>
              <a:t>output objects</a:t>
            </a:r>
            <a:endParaRPr lang="en-US" sz="22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A58702-B3D4-4685-928E-6C57A31BFEA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12589</TotalTime>
  <Words>836</Words>
  <Application>Microsoft Office PowerPoint</Application>
  <PresentationFormat>On-screen Show (4:3)</PresentationFormat>
  <Paragraphs>306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1_Default Design</vt:lpstr>
      <vt:lpstr>Slide 1</vt:lpstr>
      <vt:lpstr>Introduction</vt:lpstr>
      <vt:lpstr>Related work</vt:lpstr>
      <vt:lpstr>Source model (1/4)</vt:lpstr>
      <vt:lpstr>Source model (2/4)</vt:lpstr>
      <vt:lpstr>Source model (3/4)</vt:lpstr>
      <vt:lpstr>Source model (4/4)</vt:lpstr>
      <vt:lpstr>Target model</vt:lpstr>
      <vt:lpstr>Synthesis of CDM based on collaborative BPM</vt:lpstr>
      <vt:lpstr>Automated generation of classes</vt:lpstr>
      <vt:lpstr>Automated generation of associations (1/3)</vt:lpstr>
      <vt:lpstr>Automated generation of associations (2/3)</vt:lpstr>
      <vt:lpstr>Automated generation of associations (3/3)</vt:lpstr>
      <vt:lpstr>Experimental results (1/2)</vt:lpstr>
      <vt:lpstr>Experimental results (2/2)</vt:lpstr>
      <vt:lpstr>Conclusion</vt:lpstr>
      <vt:lpstr>Slide 17</vt:lpstr>
    </vt:vector>
  </TitlesOfParts>
  <Company>ETF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Synthesis of Initial Conceptual</dc:title>
  <dc:creator>Goran Banjac</dc:creator>
  <cp:lastModifiedBy>Goran</cp:lastModifiedBy>
  <cp:revision>735</cp:revision>
  <dcterms:created xsi:type="dcterms:W3CDTF">2010-08-31T09:00:02Z</dcterms:created>
  <dcterms:modified xsi:type="dcterms:W3CDTF">2015-08-23T19:37:42Z</dcterms:modified>
</cp:coreProperties>
</file>